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1387" r:id="rId3"/>
    <p:sldId id="1802" r:id="rId4"/>
    <p:sldId id="1840" r:id="rId5"/>
    <p:sldId id="1842" r:id="rId6"/>
    <p:sldId id="1795" r:id="rId7"/>
    <p:sldId id="1841" r:id="rId8"/>
    <p:sldId id="1843" r:id="rId9"/>
    <p:sldId id="1844" r:id="rId10"/>
    <p:sldId id="1845" r:id="rId11"/>
    <p:sldId id="1846" r:id="rId12"/>
    <p:sldId id="1847" r:id="rId13"/>
    <p:sldId id="1848" r:id="rId14"/>
    <p:sldId id="1849" r:id="rId15"/>
    <p:sldId id="1850" r:id="rId16"/>
    <p:sldId id="1851" r:id="rId17"/>
    <p:sldId id="1857" r:id="rId18"/>
    <p:sldId id="1852" r:id="rId19"/>
    <p:sldId id="1854" r:id="rId20"/>
    <p:sldId id="1853" r:id="rId21"/>
    <p:sldId id="1856" r:id="rId22"/>
    <p:sldId id="1855" r:id="rId23"/>
    <p:sldId id="715"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674" autoAdjust="0"/>
    <p:restoredTop sz="94706" autoAdjust="0"/>
  </p:normalViewPr>
  <p:slideViewPr>
    <p:cSldViewPr snapToGrid="0">
      <p:cViewPr varScale="1">
        <p:scale>
          <a:sx n="84" d="100"/>
          <a:sy n="84" d="100"/>
        </p:scale>
        <p:origin x="114" y="13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8" d="100"/>
          <a:sy n="68" d="100"/>
        </p:scale>
        <p:origin x="325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5972E6-0498-4D55-842E-7A49A5C1BAC8}"/>
              </a:ext>
            </a:extLst>
          </p:cNvPr>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C6F6C62C-1CED-4E59-8DBB-C50525C3AA20}"/>
              </a:ext>
            </a:extLst>
          </p:cNvPr>
          <p:cNvSpPr>
            <a:spLocks noGrp="1"/>
          </p:cNvSpPr>
          <p:nvPr>
            <p:ph type="dt" sz="quarter" idx="1"/>
          </p:nvPr>
        </p:nvSpPr>
        <p:spPr>
          <a:xfrm>
            <a:off x="3970938" y="1"/>
            <a:ext cx="3037840" cy="466434"/>
          </a:xfrm>
          <a:prstGeom prst="rect">
            <a:avLst/>
          </a:prstGeom>
        </p:spPr>
        <p:txBody>
          <a:bodyPr vert="horz" lIns="93177" tIns="46589" rIns="93177" bIns="46589" rtlCol="0"/>
          <a:lstStyle>
            <a:lvl1pPr algn="r">
              <a:defRPr sz="1200"/>
            </a:lvl1pPr>
          </a:lstStyle>
          <a:p>
            <a:r>
              <a:rPr lang="en-US" dirty="0"/>
              <a:t>04/2/2020</a:t>
            </a:r>
          </a:p>
        </p:txBody>
      </p:sp>
      <p:sp>
        <p:nvSpPr>
          <p:cNvPr id="4" name="Footer Placeholder 3">
            <a:extLst>
              <a:ext uri="{FF2B5EF4-FFF2-40B4-BE49-F238E27FC236}">
                <a16:creationId xmlns:a16="http://schemas.microsoft.com/office/drawing/2014/main" id="{93E1A5F6-F923-4074-9AA5-BD4FE41E49A0}"/>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3B19674-55F6-41D0-8599-77665D4FACF3}"/>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E969583-6752-4CDC-B5A3-CACBDCE341F5}" type="slidenum">
              <a:rPr lang="en-US" smtClean="0"/>
              <a:t>‹#›</a:t>
            </a:fld>
            <a:endParaRPr lang="en-US"/>
          </a:p>
        </p:txBody>
      </p:sp>
    </p:spTree>
    <p:extLst>
      <p:ext uri="{BB962C8B-B14F-4D97-AF65-F5344CB8AC3E}">
        <p14:creationId xmlns:p14="http://schemas.microsoft.com/office/powerpoint/2010/main" val="1157370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766DDD6E-C917-4A14-8173-A545801DF30A}" type="datetimeFigureOut">
              <a:rPr lang="en-US" smtClean="0"/>
              <a:t>3/31/2021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9"/>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1281F7D-0DBE-472C-9E5B-DB6A655B8BDB}" type="slidenum">
              <a:rPr lang="en-US" smtClean="0"/>
              <a:t>‹#›</a:t>
            </a:fld>
            <a:endParaRPr lang="en-US"/>
          </a:p>
        </p:txBody>
      </p:sp>
    </p:spTree>
    <p:extLst>
      <p:ext uri="{BB962C8B-B14F-4D97-AF65-F5344CB8AC3E}">
        <p14:creationId xmlns:p14="http://schemas.microsoft.com/office/powerpoint/2010/main" val="1807866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9" name="Picture 18" descr="foo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6089" y="243611"/>
            <a:ext cx="4818644" cy="5579379"/>
          </a:xfrm>
          <a:prstGeom prst="rect">
            <a:avLst/>
          </a:prstGeom>
        </p:spPr>
      </p:pic>
      <p:sp>
        <p:nvSpPr>
          <p:cNvPr id="2" name="Title 1"/>
          <p:cNvSpPr>
            <a:spLocks noGrp="1"/>
          </p:cNvSpPr>
          <p:nvPr>
            <p:ph type="ctrTitle" hasCustomPrompt="1"/>
          </p:nvPr>
        </p:nvSpPr>
        <p:spPr>
          <a:xfrm>
            <a:off x="5541819" y="883517"/>
            <a:ext cx="6024160" cy="1271636"/>
          </a:xfrm>
          <a:prstGeom prst="rect">
            <a:avLst/>
          </a:prstGeom>
        </p:spPr>
        <p:txBody>
          <a:bodyPr/>
          <a:lstStyle>
            <a:lvl1pPr algn="l">
              <a:lnSpc>
                <a:spcPct val="85000"/>
              </a:lnSpc>
              <a:defRPr sz="3000" b="1" cap="all" baseline="0">
                <a:solidFill>
                  <a:srgbClr val="2A3620"/>
                </a:solidFill>
                <a:latin typeface="Minion Pro"/>
                <a:cs typeface="Minion Pro"/>
              </a:defRPr>
            </a:lvl1pPr>
          </a:lstStyle>
          <a:p>
            <a:r>
              <a:rPr lang="en-US" dirty="0"/>
              <a:t>ENTER THE</a:t>
            </a:r>
            <a:br>
              <a:rPr lang="en-US" dirty="0"/>
            </a:br>
            <a:r>
              <a:rPr lang="en-US" dirty="0"/>
              <a:t>PRESENTATION TITLE</a:t>
            </a:r>
            <a:br>
              <a:rPr lang="en-US" dirty="0"/>
            </a:br>
            <a:r>
              <a:rPr lang="en-US" dirty="0"/>
              <a:t>IN THIS SPACE</a:t>
            </a:r>
          </a:p>
        </p:txBody>
      </p:sp>
      <p:sp>
        <p:nvSpPr>
          <p:cNvPr id="3" name="Subtitle 2"/>
          <p:cNvSpPr>
            <a:spLocks noGrp="1"/>
          </p:cNvSpPr>
          <p:nvPr>
            <p:ph type="subTitle" idx="1" hasCustomPrompt="1"/>
          </p:nvPr>
        </p:nvSpPr>
        <p:spPr>
          <a:xfrm>
            <a:off x="5541819" y="2162078"/>
            <a:ext cx="6024160" cy="962892"/>
          </a:xfrm>
          <a:prstGeom prst="rect">
            <a:avLst/>
          </a:prstGeom>
        </p:spPr>
        <p:txBody>
          <a:bodyPr/>
          <a:lstStyle>
            <a:lvl1pPr marL="0" indent="0" algn="l">
              <a:buNone/>
              <a:defRPr sz="2400">
                <a:solidFill>
                  <a:srgbClr val="EBA12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Subtitle In This Space</a:t>
            </a:r>
          </a:p>
        </p:txBody>
      </p:sp>
      <p:cxnSp>
        <p:nvCxnSpPr>
          <p:cNvPr id="17" name="Straight Connector 16"/>
          <p:cNvCxnSpPr/>
          <p:nvPr userDrawn="1"/>
        </p:nvCxnSpPr>
        <p:spPr>
          <a:xfrm flipV="1">
            <a:off x="602018" y="5811509"/>
            <a:ext cx="10892124" cy="11481"/>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userDrawn="1"/>
        </p:nvSpPr>
        <p:spPr>
          <a:xfrm>
            <a:off x="0" y="6526953"/>
            <a:ext cx="12192000" cy="230832"/>
          </a:xfrm>
          <a:prstGeom prst="rect">
            <a:avLst/>
          </a:prstGeom>
          <a:noFill/>
        </p:spPr>
        <p:txBody>
          <a:bodyPr wrap="square" rtlCol="0">
            <a:spAutoFit/>
          </a:bodyPr>
          <a:lstStyle/>
          <a:p>
            <a:pPr algn="ctr"/>
            <a:r>
              <a:rPr lang="en-US" sz="900" dirty="0">
                <a:solidFill>
                  <a:schemeClr val="bg1"/>
                </a:solidFill>
                <a:latin typeface="Minion Pro"/>
                <a:cs typeface="Minion Pro"/>
              </a:rPr>
              <a:t>LADDEY, CLARK &amp; RYAN LLP - 60 BLUE HERON ROAD, SUITE 300, SPARTA, NJ 07871  /  TEL: (973) 729-1880  /  </a:t>
            </a:r>
            <a:r>
              <a:rPr lang="en-US" sz="900" dirty="0">
                <a:solidFill>
                  <a:srgbClr val="EBA121"/>
                </a:solidFill>
                <a:latin typeface="Minion Pro"/>
                <a:cs typeface="Minion Pro"/>
              </a:rPr>
              <a:t>WWW.LCRLAW.COM</a:t>
            </a:r>
          </a:p>
        </p:txBody>
      </p:sp>
      <p:sp>
        <p:nvSpPr>
          <p:cNvPr id="26" name="TextBox 25"/>
          <p:cNvSpPr txBox="1"/>
          <p:nvPr userDrawn="1"/>
        </p:nvSpPr>
        <p:spPr>
          <a:xfrm>
            <a:off x="602018" y="5926666"/>
            <a:ext cx="10892124" cy="419346"/>
          </a:xfrm>
          <a:prstGeom prst="rect">
            <a:avLst/>
          </a:prstGeom>
          <a:noFill/>
        </p:spPr>
        <p:txBody>
          <a:bodyPr wrap="square" rtlCol="0">
            <a:spAutoFit/>
          </a:bodyPr>
          <a:lstStyle/>
          <a:p>
            <a:pPr algn="ctr">
              <a:lnSpc>
                <a:spcPct val="125000"/>
              </a:lnSpc>
            </a:pPr>
            <a:r>
              <a:rPr lang="en-US" sz="850" kern="1200" spc="80" baseline="0" dirty="0">
                <a:solidFill>
                  <a:schemeClr val="tx1">
                    <a:lumMod val="50000"/>
                    <a:lumOff val="50000"/>
                  </a:schemeClr>
                </a:solidFill>
                <a:latin typeface="Arial"/>
                <a:cs typeface="Arial"/>
              </a:rPr>
              <a:t>PERSONAL INJURY  /  GOVERNMENT SERVICES  /  EMPLOYMENT AND LABOR  /  BUSINESS LAW  /  COMMERCIAL LITIGATION  /  </a:t>
            </a:r>
          </a:p>
          <a:p>
            <a:pPr algn="ctr">
              <a:lnSpc>
                <a:spcPct val="125000"/>
              </a:lnSpc>
            </a:pPr>
            <a:r>
              <a:rPr lang="en-US" sz="850" kern="1200" spc="80" baseline="0" dirty="0">
                <a:solidFill>
                  <a:schemeClr val="tx1">
                    <a:lumMod val="50000"/>
                    <a:lumOff val="50000"/>
                  </a:schemeClr>
                </a:solidFill>
                <a:latin typeface="Arial"/>
                <a:cs typeface="Arial"/>
              </a:rPr>
              <a:t>ENVIRONMENTAL LAW  /  WORKERS’ COMPENSATION  /  LAND USE AND ZONING  /  TRUSTS, ESTATES AND WILLS</a:t>
            </a:r>
          </a:p>
        </p:txBody>
      </p:sp>
    </p:spTree>
    <p:extLst>
      <p:ext uri="{BB962C8B-B14F-4D97-AF65-F5344CB8AC3E}">
        <p14:creationId xmlns:p14="http://schemas.microsoft.com/office/powerpoint/2010/main" val="2472164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3/31/2021</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2660610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3/31/2021</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303493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8" name="Rectangle 17"/>
          <p:cNvSpPr/>
          <p:nvPr userDrawn="1"/>
        </p:nvSpPr>
        <p:spPr>
          <a:xfrm>
            <a:off x="1230420" y="923636"/>
            <a:ext cx="3458505" cy="2439940"/>
          </a:xfrm>
          <a:prstGeom prst="rect">
            <a:avLst/>
          </a:prstGeom>
          <a:solidFill>
            <a:srgbClr val="FFCF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1" name="Rectangle 20"/>
          <p:cNvSpPr/>
          <p:nvPr userDrawn="1"/>
        </p:nvSpPr>
        <p:spPr>
          <a:xfrm>
            <a:off x="1713860" y="1447800"/>
            <a:ext cx="1532209" cy="930564"/>
          </a:xfrm>
          <a:prstGeom prst="rect">
            <a:avLst/>
          </a:prstGeom>
          <a:solidFill>
            <a:srgbClr val="2A3620"/>
          </a:solidFill>
          <a:ln w="57150" cap="sq" cmpd="sng">
            <a:miter lim="800000"/>
          </a:ln>
        </p:spPr>
        <p:style>
          <a:lnRef idx="3">
            <a:schemeClr val="lt1"/>
          </a:lnRef>
          <a:fillRef idx="1">
            <a:schemeClr val="dk1"/>
          </a:fillRef>
          <a:effectRef idx="1">
            <a:schemeClr val="dk1"/>
          </a:effectRef>
          <a:fontRef idx="minor">
            <a:schemeClr val="lt1"/>
          </a:fontRef>
        </p:style>
        <p:txBody>
          <a:bodyPr rtlCol="0" anchor="ctr"/>
          <a:lstStyle/>
          <a:p>
            <a:pPr algn="ctr"/>
            <a:endParaRPr lang="en-US" sz="1800"/>
          </a:p>
        </p:txBody>
      </p:sp>
      <p:sp>
        <p:nvSpPr>
          <p:cNvPr id="9" name="TextBox 8"/>
          <p:cNvSpPr txBox="1"/>
          <p:nvPr userDrawn="1"/>
        </p:nvSpPr>
        <p:spPr>
          <a:xfrm>
            <a:off x="0" y="6526953"/>
            <a:ext cx="12192000" cy="230832"/>
          </a:xfrm>
          <a:prstGeom prst="rect">
            <a:avLst/>
          </a:prstGeom>
          <a:noFill/>
        </p:spPr>
        <p:txBody>
          <a:bodyPr wrap="square" rtlCol="0">
            <a:spAutoFit/>
          </a:bodyPr>
          <a:lstStyle/>
          <a:p>
            <a:pPr algn="ctr"/>
            <a:r>
              <a:rPr lang="en-US" sz="900" dirty="0">
                <a:solidFill>
                  <a:schemeClr val="bg1"/>
                </a:solidFill>
                <a:latin typeface="Minion Pro"/>
                <a:cs typeface="Minion Pro"/>
              </a:rPr>
              <a:t>LADDEY, CLARK &amp; RYAN LLP - 60 BLUE HERON ROAD, SUITE 300, SPARTA, NJ 07871  /  TEL: (973) 729-1880  /  </a:t>
            </a:r>
            <a:r>
              <a:rPr lang="en-US" sz="900" dirty="0">
                <a:solidFill>
                  <a:srgbClr val="EA9922"/>
                </a:solidFill>
                <a:latin typeface="Minion Pro"/>
                <a:cs typeface="Minion Pro"/>
              </a:rPr>
              <a:t>WWW.LCRLAW.COM</a:t>
            </a:r>
          </a:p>
        </p:txBody>
      </p:sp>
      <p:cxnSp>
        <p:nvCxnSpPr>
          <p:cNvPr id="16" name="Straight Connector 15"/>
          <p:cNvCxnSpPr/>
          <p:nvPr userDrawn="1"/>
        </p:nvCxnSpPr>
        <p:spPr>
          <a:xfrm flipV="1">
            <a:off x="602018" y="5811509"/>
            <a:ext cx="10892124" cy="11481"/>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20" name="Rectangle 19"/>
          <p:cNvSpPr/>
          <p:nvPr userDrawn="1"/>
        </p:nvSpPr>
        <p:spPr>
          <a:xfrm>
            <a:off x="620889" y="700424"/>
            <a:ext cx="2026868" cy="1270000"/>
          </a:xfrm>
          <a:prstGeom prst="rect">
            <a:avLst/>
          </a:prstGeom>
          <a:solidFill>
            <a:srgbClr val="EBA121"/>
          </a:solidFill>
          <a:ln w="57150" cap="sq" cmpd="sng">
            <a:miter lim="800000"/>
          </a:ln>
        </p:spPr>
        <p:style>
          <a:lnRef idx="3">
            <a:schemeClr val="lt1"/>
          </a:lnRef>
          <a:fillRef idx="1">
            <a:schemeClr val="dk1"/>
          </a:fillRef>
          <a:effectRef idx="1">
            <a:schemeClr val="dk1"/>
          </a:effectRef>
          <a:fontRef idx="minor">
            <a:schemeClr val="lt1"/>
          </a:fontRef>
        </p:style>
        <p:txBody>
          <a:bodyPr rtlCol="0" anchor="ctr"/>
          <a:lstStyle/>
          <a:p>
            <a:pPr algn="ctr"/>
            <a:endParaRPr lang="en-US" sz="1800"/>
          </a:p>
        </p:txBody>
      </p:sp>
      <p:sp>
        <p:nvSpPr>
          <p:cNvPr id="24" name="TextBox 23"/>
          <p:cNvSpPr txBox="1"/>
          <p:nvPr userDrawn="1"/>
        </p:nvSpPr>
        <p:spPr>
          <a:xfrm>
            <a:off x="612281" y="828517"/>
            <a:ext cx="2160284" cy="1025665"/>
          </a:xfrm>
          <a:prstGeom prst="rect">
            <a:avLst/>
          </a:prstGeom>
          <a:noFill/>
        </p:spPr>
        <p:txBody>
          <a:bodyPr wrap="square" rtlCol="0">
            <a:spAutoFit/>
          </a:bodyPr>
          <a:lstStyle/>
          <a:p>
            <a:pPr algn="l">
              <a:lnSpc>
                <a:spcPct val="80000"/>
              </a:lnSpc>
            </a:pPr>
            <a:r>
              <a:rPr lang="en-US" sz="1050" spc="0" dirty="0">
                <a:solidFill>
                  <a:schemeClr val="bg1"/>
                </a:solidFill>
                <a:latin typeface="Arial"/>
                <a:cs typeface="Arial"/>
              </a:rPr>
              <a:t>COMMITTED</a:t>
            </a:r>
            <a:r>
              <a:rPr lang="en-US" sz="1050" spc="0" baseline="0" dirty="0">
                <a:solidFill>
                  <a:schemeClr val="bg1"/>
                </a:solidFill>
                <a:latin typeface="Arial"/>
                <a:cs typeface="Arial"/>
              </a:rPr>
              <a:t> TO THE</a:t>
            </a:r>
          </a:p>
          <a:p>
            <a:pPr algn="l">
              <a:lnSpc>
                <a:spcPct val="80000"/>
              </a:lnSpc>
            </a:pPr>
            <a:r>
              <a:rPr lang="en-US" sz="2000" spc="0" baseline="0" dirty="0">
                <a:solidFill>
                  <a:srgbClr val="FFCF65"/>
                </a:solidFill>
                <a:latin typeface="Arial"/>
                <a:cs typeface="Arial"/>
              </a:rPr>
              <a:t>SUCCESS</a:t>
            </a:r>
          </a:p>
          <a:p>
            <a:pPr algn="l">
              <a:lnSpc>
                <a:spcPct val="80000"/>
              </a:lnSpc>
            </a:pPr>
            <a:r>
              <a:rPr lang="en-US" sz="1050" spc="0" baseline="0" dirty="0">
                <a:solidFill>
                  <a:schemeClr val="bg1"/>
                </a:solidFill>
                <a:latin typeface="Arial"/>
                <a:cs typeface="Arial"/>
              </a:rPr>
              <a:t>OF OUR</a:t>
            </a:r>
          </a:p>
          <a:p>
            <a:pPr algn="l">
              <a:lnSpc>
                <a:spcPct val="80000"/>
              </a:lnSpc>
            </a:pPr>
            <a:r>
              <a:rPr lang="en-US" sz="1700" spc="0" baseline="0" dirty="0">
                <a:solidFill>
                  <a:schemeClr val="bg1"/>
                </a:solidFill>
                <a:latin typeface="Arial"/>
                <a:cs typeface="Arial"/>
              </a:rPr>
              <a:t>CLIENTS &amp;</a:t>
            </a:r>
          </a:p>
          <a:p>
            <a:pPr algn="l">
              <a:lnSpc>
                <a:spcPct val="75000"/>
              </a:lnSpc>
            </a:pPr>
            <a:r>
              <a:rPr lang="en-US" sz="1700" spc="0" baseline="0" dirty="0">
                <a:solidFill>
                  <a:schemeClr val="bg1"/>
                </a:solidFill>
                <a:latin typeface="Arial"/>
                <a:cs typeface="Arial"/>
              </a:rPr>
              <a:t>COMMUNITY</a:t>
            </a:r>
            <a:r>
              <a:rPr lang="en-US" sz="1800" spc="0" baseline="0" dirty="0">
                <a:solidFill>
                  <a:schemeClr val="bg1"/>
                </a:solidFill>
                <a:latin typeface="Arial"/>
                <a:cs typeface="Arial"/>
              </a:rPr>
              <a:t>.</a:t>
            </a:r>
            <a:endParaRPr lang="en-US" sz="1800" spc="0" dirty="0">
              <a:solidFill>
                <a:schemeClr val="bg1"/>
              </a:solidFill>
              <a:latin typeface="Arial"/>
              <a:cs typeface="Arial"/>
            </a:endParaRPr>
          </a:p>
        </p:txBody>
      </p:sp>
      <p:sp>
        <p:nvSpPr>
          <p:cNvPr id="25" name="Title 1"/>
          <p:cNvSpPr>
            <a:spLocks noGrp="1"/>
          </p:cNvSpPr>
          <p:nvPr>
            <p:ph type="ctrTitle" hasCustomPrompt="1"/>
          </p:nvPr>
        </p:nvSpPr>
        <p:spPr>
          <a:xfrm>
            <a:off x="5541819" y="768062"/>
            <a:ext cx="6024160" cy="1271636"/>
          </a:xfrm>
          <a:prstGeom prst="rect">
            <a:avLst/>
          </a:prstGeom>
        </p:spPr>
        <p:txBody>
          <a:bodyPr/>
          <a:lstStyle>
            <a:lvl1pPr algn="l">
              <a:lnSpc>
                <a:spcPct val="85000"/>
              </a:lnSpc>
              <a:defRPr sz="3000" b="1" cap="all" baseline="0">
                <a:solidFill>
                  <a:srgbClr val="2A3620"/>
                </a:solidFill>
                <a:latin typeface="Minion Pro"/>
                <a:cs typeface="Minion Pro"/>
              </a:defRPr>
            </a:lvl1pPr>
          </a:lstStyle>
          <a:p>
            <a:r>
              <a:rPr lang="en-US" dirty="0"/>
              <a:t>ENTER THE</a:t>
            </a:r>
            <a:br>
              <a:rPr lang="en-US" dirty="0"/>
            </a:br>
            <a:r>
              <a:rPr lang="en-US" dirty="0"/>
              <a:t>PRESENTATION TITLE</a:t>
            </a:r>
            <a:br>
              <a:rPr lang="en-US" dirty="0"/>
            </a:br>
            <a:r>
              <a:rPr lang="en-US" dirty="0"/>
              <a:t>IN THIS SPACE</a:t>
            </a:r>
          </a:p>
        </p:txBody>
      </p:sp>
      <p:sp>
        <p:nvSpPr>
          <p:cNvPr id="26" name="Subtitle 2"/>
          <p:cNvSpPr>
            <a:spLocks noGrp="1"/>
          </p:cNvSpPr>
          <p:nvPr>
            <p:ph type="subTitle" idx="1" hasCustomPrompt="1"/>
          </p:nvPr>
        </p:nvSpPr>
        <p:spPr>
          <a:xfrm>
            <a:off x="5541819" y="2046623"/>
            <a:ext cx="6024160" cy="962892"/>
          </a:xfrm>
          <a:prstGeom prst="rect">
            <a:avLst/>
          </a:prstGeom>
        </p:spPr>
        <p:txBody>
          <a:bodyPr/>
          <a:lstStyle>
            <a:lvl1pPr marL="0" indent="0" algn="l">
              <a:buNone/>
              <a:defRPr sz="2400">
                <a:solidFill>
                  <a:srgbClr val="EBA12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Subtitle In This Space</a:t>
            </a:r>
          </a:p>
        </p:txBody>
      </p:sp>
      <p:pic>
        <p:nvPicPr>
          <p:cNvPr id="2" name="Picture 1" descr="family.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74564" y="533401"/>
            <a:ext cx="1368685" cy="849742"/>
          </a:xfrm>
          <a:prstGeom prst="rect">
            <a:avLst/>
          </a:prstGeom>
          <a:solidFill>
            <a:srgbClr val="FFFFFF">
              <a:shade val="85000"/>
            </a:srgbClr>
          </a:solidFill>
          <a:ln w="57150" cap="sq" cmpd="sng">
            <a:solidFill>
              <a:srgbClr val="FFFFFF"/>
            </a:solidFill>
            <a:miter lim="800000"/>
          </a:ln>
          <a:effectLst>
            <a:outerShdw blurRad="63500" sx="102000" sy="102000" algn="ctr" rotWithShape="0">
              <a:prstClr val="black">
                <a:alpha val="40000"/>
              </a:prstClr>
            </a:outerShdw>
          </a:effectLst>
          <a:scene3d>
            <a:camera prst="orthographicFront"/>
            <a:lightRig rig="twoPt" dir="t">
              <a:rot lat="0" lon="0" rev="7200000"/>
            </a:lightRig>
          </a:scene3d>
          <a:sp3d>
            <a:contourClr>
              <a:srgbClr val="FFFFFF"/>
            </a:contourClr>
          </a:sp3d>
        </p:spPr>
      </p:pic>
      <p:pic>
        <p:nvPicPr>
          <p:cNvPr id="4" name="Picture 3" descr="court.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399" y="3276601"/>
            <a:ext cx="3103171" cy="1926591"/>
          </a:xfrm>
          <a:prstGeom prst="rect">
            <a:avLst/>
          </a:prstGeom>
          <a:ln w="57150" cap="sq" cmpd="sng">
            <a:solidFill>
              <a:schemeClr val="bg1"/>
            </a:solidFill>
            <a:miter lim="800000"/>
          </a:ln>
          <a:effectLst>
            <a:outerShdw blurRad="63500" sx="102000" sy="102000" algn="ctr" rotWithShape="0">
              <a:prstClr val="black">
                <a:alpha val="40000"/>
              </a:prstClr>
            </a:outerShdw>
          </a:effectLst>
        </p:spPr>
      </p:pic>
      <p:pic>
        <p:nvPicPr>
          <p:cNvPr id="3" name="Picture 2" descr="shakinghands.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16275" y="1844194"/>
            <a:ext cx="2626975" cy="1630946"/>
          </a:xfrm>
          <a:prstGeom prst="rect">
            <a:avLst/>
          </a:prstGeom>
          <a:ln w="57150" cap="sq" cmpd="sng">
            <a:solidFill>
              <a:schemeClr val="bg1"/>
            </a:solidFill>
            <a:miter lim="800000"/>
          </a:ln>
          <a:effectLst>
            <a:outerShdw blurRad="63500" sx="102000" sy="102000" algn="ctr" rotWithShape="0">
              <a:prstClr val="black">
                <a:alpha val="40000"/>
              </a:prstClr>
            </a:outerShdw>
          </a:effectLst>
        </p:spPr>
      </p:pic>
      <p:sp>
        <p:nvSpPr>
          <p:cNvPr id="14" name="TextBox 13"/>
          <p:cNvSpPr txBox="1"/>
          <p:nvPr userDrawn="1"/>
        </p:nvSpPr>
        <p:spPr>
          <a:xfrm>
            <a:off x="602018" y="5926666"/>
            <a:ext cx="10892124" cy="419346"/>
          </a:xfrm>
          <a:prstGeom prst="rect">
            <a:avLst/>
          </a:prstGeom>
          <a:noFill/>
        </p:spPr>
        <p:txBody>
          <a:bodyPr wrap="square" rtlCol="0">
            <a:spAutoFit/>
          </a:bodyPr>
          <a:lstStyle/>
          <a:p>
            <a:pPr algn="ctr">
              <a:lnSpc>
                <a:spcPct val="125000"/>
              </a:lnSpc>
            </a:pPr>
            <a:r>
              <a:rPr lang="en-US" sz="850" kern="1200" spc="80" baseline="0" dirty="0">
                <a:solidFill>
                  <a:schemeClr val="tx1">
                    <a:lumMod val="50000"/>
                    <a:lumOff val="50000"/>
                  </a:schemeClr>
                </a:solidFill>
                <a:latin typeface="Arial"/>
                <a:cs typeface="Arial"/>
              </a:rPr>
              <a:t>PERSONAL INJURY  /  GOVERNMENT SERVICES  /  EMPLOYMENT AND LABOR  /  BUSINESS LAW  /  COMMERCIAL LITIGATION  /  </a:t>
            </a:r>
          </a:p>
          <a:p>
            <a:pPr algn="ctr">
              <a:lnSpc>
                <a:spcPct val="125000"/>
              </a:lnSpc>
            </a:pPr>
            <a:r>
              <a:rPr lang="en-US" sz="850" kern="1200" spc="80" baseline="0" dirty="0">
                <a:solidFill>
                  <a:schemeClr val="tx1">
                    <a:lumMod val="50000"/>
                    <a:lumOff val="50000"/>
                  </a:schemeClr>
                </a:solidFill>
                <a:latin typeface="Arial"/>
                <a:cs typeface="Arial"/>
              </a:rPr>
              <a:t>ENVIRONMENTAL LAW  /  WORKERS’ COMPENSATION  /  LAND USE AND ZONING  /  TRUSTS, ESTATES AND WILLS</a:t>
            </a:r>
          </a:p>
        </p:txBody>
      </p:sp>
    </p:spTree>
    <p:extLst>
      <p:ext uri="{BB962C8B-B14F-4D97-AF65-F5344CB8AC3E}">
        <p14:creationId xmlns:p14="http://schemas.microsoft.com/office/powerpoint/2010/main" val="574874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846158" y="1888144"/>
            <a:ext cx="8403724" cy="982944"/>
          </a:xfrm>
          <a:prstGeom prst="rect">
            <a:avLst/>
          </a:prstGeom>
        </p:spPr>
        <p:txBody>
          <a:bodyPr anchor="t">
            <a:normAutofit/>
          </a:bodyPr>
          <a:lstStyle>
            <a:lvl1pPr algn="ctr">
              <a:defRPr sz="3000" b="1" cap="all">
                <a:solidFill>
                  <a:srgbClr val="28351B"/>
                </a:solidFill>
                <a:latin typeface="Minion Pro"/>
                <a:cs typeface="Minion Pro"/>
              </a:defRPr>
            </a:lvl1pPr>
          </a:lstStyle>
          <a:p>
            <a:r>
              <a:rPr lang="en-US" dirty="0"/>
              <a:t>Enter section Title Here</a:t>
            </a:r>
          </a:p>
        </p:txBody>
      </p:sp>
      <p:sp>
        <p:nvSpPr>
          <p:cNvPr id="8" name="Text Placeholder 2"/>
          <p:cNvSpPr>
            <a:spLocks noGrp="1"/>
          </p:cNvSpPr>
          <p:nvPr>
            <p:ph type="body" idx="1"/>
          </p:nvPr>
        </p:nvSpPr>
        <p:spPr>
          <a:xfrm>
            <a:off x="1846158" y="2884599"/>
            <a:ext cx="8403725" cy="1500187"/>
          </a:xfrm>
          <a:prstGeom prst="rect">
            <a:avLst/>
          </a:prstGeom>
        </p:spPr>
        <p:txBody>
          <a:bodyPr anchor="t"/>
          <a:lstStyle>
            <a:lvl1pPr marL="0" indent="0" algn="ctr">
              <a:buNone/>
              <a:defRPr sz="2400">
                <a:solidFill>
                  <a:schemeClr val="tx1">
                    <a:lumMod val="85000"/>
                    <a:lumOff val="1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15" name="Straight Connector 14"/>
          <p:cNvCxnSpPr/>
          <p:nvPr userDrawn="1"/>
        </p:nvCxnSpPr>
        <p:spPr>
          <a:xfrm flipV="1">
            <a:off x="1057051" y="2610704"/>
            <a:ext cx="10108687" cy="11480"/>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userDrawn="1"/>
        </p:nvSpPr>
        <p:spPr>
          <a:xfrm>
            <a:off x="602017" y="6526954"/>
            <a:ext cx="10752552" cy="246221"/>
          </a:xfrm>
          <a:prstGeom prst="rect">
            <a:avLst/>
          </a:prstGeom>
          <a:noFill/>
        </p:spPr>
        <p:txBody>
          <a:bodyPr wrap="square" rtlCol="0">
            <a:spAutoFit/>
          </a:bodyPr>
          <a:lstStyle/>
          <a:p>
            <a:pPr algn="l"/>
            <a:r>
              <a:rPr lang="en-US" sz="1000" dirty="0">
                <a:solidFill>
                  <a:schemeClr val="bg1"/>
                </a:solidFill>
                <a:latin typeface="Minion Pro"/>
                <a:cs typeface="Minion Pro"/>
              </a:rPr>
              <a:t>LOCAL</a:t>
            </a:r>
            <a:r>
              <a:rPr lang="en-US" sz="1000" baseline="0" dirty="0">
                <a:solidFill>
                  <a:schemeClr val="bg1"/>
                </a:solidFill>
                <a:latin typeface="Minion Pro"/>
                <a:cs typeface="Minion Pro"/>
              </a:rPr>
              <a:t> FOOTPRINT. </a:t>
            </a:r>
            <a:r>
              <a:rPr lang="en-US" sz="1000" baseline="0" dirty="0">
                <a:solidFill>
                  <a:srgbClr val="EA9922"/>
                </a:solidFill>
                <a:latin typeface="Minion Pro"/>
                <a:cs typeface="Minion Pro"/>
              </a:rPr>
              <a:t>BIG IMPACT. </a:t>
            </a:r>
            <a:r>
              <a:rPr lang="en-US" sz="1000" dirty="0">
                <a:solidFill>
                  <a:schemeClr val="bg1"/>
                </a:solidFill>
                <a:latin typeface="Minion Pro"/>
                <a:cs typeface="Minion Pro"/>
              </a:rPr>
              <a:t>/  TEL: (973) 729-1880  / WWW.LCRLAW.COM</a:t>
            </a:r>
            <a:endParaRPr lang="en-US" sz="1000" dirty="0">
              <a:solidFill>
                <a:srgbClr val="EA9922"/>
              </a:solidFill>
              <a:latin typeface="Minion Pro"/>
              <a:cs typeface="Minion Pro"/>
            </a:endParaRPr>
          </a:p>
        </p:txBody>
      </p:sp>
      <p:sp>
        <p:nvSpPr>
          <p:cNvPr id="18" name="Slide Number Placeholder 5"/>
          <p:cNvSpPr txBox="1">
            <a:spLocks/>
          </p:cNvSpPr>
          <p:nvPr userDrawn="1"/>
        </p:nvSpPr>
        <p:spPr>
          <a:xfrm>
            <a:off x="9897873"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000" b="1" dirty="0">
              <a:solidFill>
                <a:srgbClr val="28351B"/>
              </a:solidFill>
            </a:endParaRPr>
          </a:p>
        </p:txBody>
      </p:sp>
      <p:sp>
        <p:nvSpPr>
          <p:cNvPr id="9" name="Oval 8"/>
          <p:cNvSpPr/>
          <p:nvPr userDrawn="1"/>
        </p:nvSpPr>
        <p:spPr>
          <a:xfrm>
            <a:off x="10197023" y="6511636"/>
            <a:ext cx="420768" cy="315576"/>
          </a:xfrm>
          <a:prstGeom prst="ellipse">
            <a:avLst/>
          </a:prstGeom>
          <a:solidFill>
            <a:schemeClr val="bg1"/>
          </a:solidFill>
          <a:ln w="19050" cmpd="sng">
            <a:solidFill>
              <a:srgbClr val="EA992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Slide Number Placeholder 5"/>
          <p:cNvSpPr txBox="1">
            <a:spLocks/>
          </p:cNvSpPr>
          <p:nvPr userDrawn="1"/>
        </p:nvSpPr>
        <p:spPr>
          <a:xfrm>
            <a:off x="10057449"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pic>
        <p:nvPicPr>
          <p:cNvPr id="11" name="Picture 10" descr="LCR-Logo-Color-Large-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1690" y="5956955"/>
            <a:ext cx="1474412" cy="83354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671478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02018" y="291528"/>
            <a:ext cx="11038117" cy="603957"/>
          </a:xfrm>
          <a:prstGeom prst="rect">
            <a:avLst/>
          </a:prstGeom>
        </p:spPr>
        <p:txBody>
          <a:bodyPr>
            <a:normAutofit/>
          </a:bodyPr>
          <a:lstStyle>
            <a:lvl1pPr algn="l">
              <a:defRPr sz="3000" b="1" baseline="0">
                <a:solidFill>
                  <a:srgbClr val="28351B"/>
                </a:solidFill>
                <a:latin typeface="Minion Pro"/>
                <a:cs typeface="Minion Pro"/>
              </a:defRPr>
            </a:lvl1pPr>
          </a:lstStyle>
          <a:p>
            <a:r>
              <a:rPr lang="en-US" dirty="0"/>
              <a:t>INSERT TITLE HERE</a:t>
            </a:r>
          </a:p>
        </p:txBody>
      </p:sp>
      <p:sp>
        <p:nvSpPr>
          <p:cNvPr id="8" name="Content Placeholder 2"/>
          <p:cNvSpPr>
            <a:spLocks noGrp="1"/>
          </p:cNvSpPr>
          <p:nvPr>
            <p:ph idx="1"/>
          </p:nvPr>
        </p:nvSpPr>
        <p:spPr>
          <a:xfrm>
            <a:off x="602018" y="948362"/>
            <a:ext cx="11038117" cy="5335299"/>
          </a:xfrm>
          <a:prstGeom prst="rect">
            <a:avLst/>
          </a:prstGeom>
        </p:spPr>
        <p:txBody>
          <a:bodyPr>
            <a:normAutofit/>
          </a:bodyPr>
          <a:lstStyle>
            <a:lvl1pPr marL="0" indent="0">
              <a:buFontTx/>
              <a:buNone/>
              <a:defRPr sz="2400">
                <a:solidFill>
                  <a:schemeClr val="tx1">
                    <a:lumMod val="85000"/>
                    <a:lumOff val="15000"/>
                  </a:schemeClr>
                </a:solidFill>
              </a:defRPr>
            </a:lvl1pPr>
            <a:lvl2pPr marL="457200" indent="0">
              <a:buFontTx/>
              <a:buNone/>
              <a:defRPr sz="2400">
                <a:solidFill>
                  <a:schemeClr val="tx1">
                    <a:lumMod val="85000"/>
                    <a:lumOff val="15000"/>
                  </a:schemeClr>
                </a:solidFill>
              </a:defRPr>
            </a:lvl2pPr>
            <a:lvl3pPr marL="914400" indent="0">
              <a:buFontTx/>
              <a:buNone/>
              <a:defRPr sz="2400">
                <a:solidFill>
                  <a:schemeClr val="tx1">
                    <a:lumMod val="85000"/>
                    <a:lumOff val="15000"/>
                  </a:schemeClr>
                </a:solidFill>
              </a:defRPr>
            </a:lvl3pPr>
            <a:lvl4pPr marL="1371600" indent="0">
              <a:buFontTx/>
              <a:buNone/>
              <a:defRPr sz="2400">
                <a:solidFill>
                  <a:schemeClr val="tx1">
                    <a:lumMod val="85000"/>
                    <a:lumOff val="15000"/>
                  </a:schemeClr>
                </a:solidFill>
              </a:defRPr>
            </a:lvl4pPr>
            <a:lvl5pPr marL="1828800" indent="0">
              <a:buFontTx/>
              <a:buNone/>
              <a:defRPr sz="2400">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5" name="Straight Connector 14"/>
          <p:cNvCxnSpPr/>
          <p:nvPr userDrawn="1"/>
        </p:nvCxnSpPr>
        <p:spPr>
          <a:xfrm flipV="1">
            <a:off x="602018" y="907094"/>
            <a:ext cx="11038117" cy="11482"/>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18" name="Slide Number Placeholder 5"/>
          <p:cNvSpPr txBox="1">
            <a:spLocks/>
          </p:cNvSpPr>
          <p:nvPr userDrawn="1"/>
        </p:nvSpPr>
        <p:spPr>
          <a:xfrm>
            <a:off x="11354568"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sp>
        <p:nvSpPr>
          <p:cNvPr id="20" name="TextBox 19"/>
          <p:cNvSpPr txBox="1"/>
          <p:nvPr userDrawn="1"/>
        </p:nvSpPr>
        <p:spPr>
          <a:xfrm>
            <a:off x="602017" y="6526954"/>
            <a:ext cx="10752552" cy="246221"/>
          </a:xfrm>
          <a:prstGeom prst="rect">
            <a:avLst/>
          </a:prstGeom>
          <a:noFill/>
        </p:spPr>
        <p:txBody>
          <a:bodyPr wrap="square" rtlCol="0">
            <a:spAutoFit/>
          </a:bodyPr>
          <a:lstStyle/>
          <a:p>
            <a:pPr algn="l"/>
            <a:r>
              <a:rPr lang="en-US" sz="1000" dirty="0">
                <a:solidFill>
                  <a:schemeClr val="bg1"/>
                </a:solidFill>
                <a:latin typeface="Minion Pro"/>
                <a:cs typeface="Minion Pro"/>
              </a:rPr>
              <a:t>LOCAL</a:t>
            </a:r>
            <a:r>
              <a:rPr lang="en-US" sz="1000" baseline="0" dirty="0">
                <a:solidFill>
                  <a:schemeClr val="bg1"/>
                </a:solidFill>
                <a:latin typeface="Minion Pro"/>
                <a:cs typeface="Minion Pro"/>
              </a:rPr>
              <a:t> FOOTPRINT. </a:t>
            </a:r>
            <a:r>
              <a:rPr lang="en-US" sz="1000" baseline="0" dirty="0">
                <a:solidFill>
                  <a:srgbClr val="EA9922"/>
                </a:solidFill>
                <a:latin typeface="Minion Pro"/>
                <a:cs typeface="Minion Pro"/>
              </a:rPr>
              <a:t>BIG IMPACT. </a:t>
            </a:r>
            <a:r>
              <a:rPr lang="en-US" sz="1000" dirty="0">
                <a:solidFill>
                  <a:schemeClr val="bg1"/>
                </a:solidFill>
                <a:latin typeface="Minion Pro"/>
                <a:cs typeface="Minion Pro"/>
              </a:rPr>
              <a:t>/  TEL: (973) 729-1880  / WWW.LCRLAW.COM</a:t>
            </a:r>
            <a:endParaRPr lang="en-US" sz="1000" dirty="0">
              <a:solidFill>
                <a:srgbClr val="EA9922"/>
              </a:solidFill>
              <a:latin typeface="Minion Pro"/>
              <a:cs typeface="Minion Pro"/>
            </a:endParaRPr>
          </a:p>
        </p:txBody>
      </p:sp>
      <p:sp>
        <p:nvSpPr>
          <p:cNvPr id="9" name="Oval 8"/>
          <p:cNvSpPr/>
          <p:nvPr userDrawn="1"/>
        </p:nvSpPr>
        <p:spPr>
          <a:xfrm>
            <a:off x="10197023" y="6511636"/>
            <a:ext cx="420768" cy="315576"/>
          </a:xfrm>
          <a:prstGeom prst="ellipse">
            <a:avLst/>
          </a:prstGeom>
          <a:solidFill>
            <a:schemeClr val="bg1"/>
          </a:solidFill>
          <a:ln w="19050" cmpd="sng">
            <a:solidFill>
              <a:srgbClr val="EA992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Slide Number Placeholder 5"/>
          <p:cNvSpPr txBox="1">
            <a:spLocks/>
          </p:cNvSpPr>
          <p:nvPr userDrawn="1"/>
        </p:nvSpPr>
        <p:spPr>
          <a:xfrm>
            <a:off x="10057449"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pic>
        <p:nvPicPr>
          <p:cNvPr id="11" name="Picture 10" descr="LCR-Logo-Color-Large-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1690" y="5956955"/>
            <a:ext cx="1474412" cy="83354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736581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3/31/2021</a:t>
            </a:fld>
            <a:endParaRPr lang="en-US"/>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49936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3/31/2021</a:t>
            </a:fld>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196537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3/31/2021</a:t>
            </a:fld>
            <a:endParaRPr lang="en-US"/>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543957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3/31/2021</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2666534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3/31/2021</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473055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
            <a:ext cx="12208256" cy="6874571"/>
          </a:xfrm>
          <a:prstGeom prst="rect">
            <a:avLst/>
          </a:prstGeom>
        </p:spPr>
      </p:pic>
    </p:spTree>
    <p:extLst>
      <p:ext uri="{BB962C8B-B14F-4D97-AF65-F5344CB8AC3E}">
        <p14:creationId xmlns:p14="http://schemas.microsoft.com/office/powerpoint/2010/main" val="1601032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p:cNvSpPr>
            <a:spLocks noGrp="1"/>
          </p:cNvSpPr>
          <p:nvPr>
            <p:ph type="subTitle" idx="1"/>
          </p:nvPr>
        </p:nvSpPr>
        <p:spPr>
          <a:xfrm>
            <a:off x="5268685" y="499876"/>
            <a:ext cx="6341508" cy="3413052"/>
          </a:xfrm>
        </p:spPr>
        <p:txBody>
          <a:bodyPr/>
          <a:lstStyle/>
          <a:p>
            <a:pPr marL="0" marR="0" algn="ctr">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Morris County Chamber of </a:t>
            </a:r>
            <a:r>
              <a:rPr lang="en-US" b="1">
                <a:effectLst/>
                <a:latin typeface="Calibri" panose="020F0502020204030204" pitchFamily="34" charset="0"/>
                <a:ea typeface="Calibri" panose="020F0502020204030204" pitchFamily="34" charset="0"/>
                <a:cs typeface="Times New Roman" panose="02020603050405020304" pitchFamily="18" charset="0"/>
              </a:rPr>
              <a:t>Commerce </a:t>
            </a:r>
            <a:r>
              <a:rPr lang="en-US" b="1" smtClean="0">
                <a:effectLst/>
                <a:latin typeface="Calibri" panose="020F0502020204030204" pitchFamily="34" charset="0"/>
                <a:ea typeface="Calibri" panose="020F0502020204030204" pitchFamily="34" charset="0"/>
                <a:cs typeface="Times New Roman" panose="02020603050405020304" pitchFamily="18" charset="0"/>
              </a:rPr>
              <a:t>Webinar</a:t>
            </a:r>
            <a:r>
              <a:rPr lang="en-US"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“First Amendment, Social Media and Workplace Impact”</a:t>
            </a:r>
          </a:p>
          <a:p>
            <a:pPr marL="0" marR="0" algn="ctr">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Thomas N. Ryan, Esq.</a:t>
            </a:r>
          </a:p>
          <a:p>
            <a:pPr marL="0" marR="0" algn="ctr">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Fredric M. Knapp, Esq.</a:t>
            </a:r>
            <a:endParaRPr lang="en-US" sz="2800" b="1" dirty="0">
              <a:latin typeface="Minion Pro"/>
            </a:endParaRPr>
          </a:p>
          <a:p>
            <a:pPr algn="ctr"/>
            <a:endParaRPr lang="en-US" sz="2800" b="1" dirty="0">
              <a:latin typeface="Minion Pro"/>
            </a:endParaRPr>
          </a:p>
          <a:p>
            <a:pPr algn="ctr"/>
            <a:r>
              <a:rPr lang="en-US" sz="2000" b="1" dirty="0">
                <a:latin typeface="+mj-lt"/>
              </a:rPr>
              <a:t>April 1, 2021</a:t>
            </a:r>
          </a:p>
        </p:txBody>
      </p:sp>
      <p:sp>
        <p:nvSpPr>
          <p:cNvPr id="7" name="Subtitle 2"/>
          <p:cNvSpPr txBox="1">
            <a:spLocks/>
          </p:cNvSpPr>
          <p:nvPr/>
        </p:nvSpPr>
        <p:spPr>
          <a:xfrm>
            <a:off x="4113200" y="2584532"/>
            <a:ext cx="4518120" cy="237177"/>
          </a:xfrm>
          <a:prstGeom prst="rect">
            <a:avLst/>
          </a:prstGeom>
        </p:spPr>
        <p:txBody>
          <a:bodyPr/>
          <a:lstStyle>
            <a:lvl1pPr marL="0" indent="0" algn="l" defTabSz="457200" rtl="0" eaLnBrk="1" latinLnBrk="0" hangingPunct="1">
              <a:spcBef>
                <a:spcPct val="20000"/>
              </a:spcBef>
              <a:buFont typeface="Arial"/>
              <a:buNone/>
              <a:defRPr sz="2400" kern="1200">
                <a:solidFill>
                  <a:srgbClr val="EBA121"/>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65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prstClr val="black">
                  <a:lumMod val="65000"/>
                  <a:lumOff val="35000"/>
                </a:prstClr>
              </a:solidFill>
              <a:effectLst/>
              <a:uLnTx/>
              <a:uFillTx/>
              <a:latin typeface="Calibri"/>
              <a:ea typeface="+mn-ea"/>
              <a:cs typeface="+mn-cs"/>
            </a:endParaRPr>
          </a:p>
        </p:txBody>
      </p:sp>
      <p:pic>
        <p:nvPicPr>
          <p:cNvPr id="3" name="Picture 2">
            <a:extLst>
              <a:ext uri="{FF2B5EF4-FFF2-40B4-BE49-F238E27FC236}">
                <a16:creationId xmlns:a16="http://schemas.microsoft.com/office/drawing/2014/main" id="{93A355F4-CA1F-4858-8696-C9B1832BE0E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0991" y="3912928"/>
            <a:ext cx="3501358" cy="1645404"/>
          </a:xfrm>
          <a:prstGeom prst="rect">
            <a:avLst/>
          </a:prstGeom>
        </p:spPr>
      </p:pic>
    </p:spTree>
    <p:extLst>
      <p:ext uri="{BB962C8B-B14F-4D97-AF65-F5344CB8AC3E}">
        <p14:creationId xmlns:p14="http://schemas.microsoft.com/office/powerpoint/2010/main" val="933268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F0D1D-71C3-42B2-BF33-0F97A50490E7}"/>
              </a:ext>
            </a:extLst>
          </p:cNvPr>
          <p:cNvSpPr>
            <a:spLocks noGrp="1"/>
          </p:cNvSpPr>
          <p:nvPr>
            <p:ph type="title"/>
          </p:nvPr>
        </p:nvSpPr>
        <p:spPr/>
        <p:txBody>
          <a:bodyPr/>
          <a:lstStyle/>
          <a:p>
            <a:r>
              <a:rPr lang="en-US" dirty="0" smtClean="0"/>
              <a:t>  </a:t>
            </a:r>
            <a:endParaRPr lang="en-US" dirty="0"/>
          </a:p>
        </p:txBody>
      </p:sp>
      <p:sp>
        <p:nvSpPr>
          <p:cNvPr id="3" name="Content Placeholder 2">
            <a:extLst>
              <a:ext uri="{FF2B5EF4-FFF2-40B4-BE49-F238E27FC236}">
                <a16:creationId xmlns:a16="http://schemas.microsoft.com/office/drawing/2014/main" id="{A3377C31-6947-4202-A01C-03B646A2EFC4}"/>
              </a:ext>
            </a:extLst>
          </p:cNvPr>
          <p:cNvSpPr>
            <a:spLocks noGrp="1"/>
          </p:cNvSpPr>
          <p:nvPr>
            <p:ph idx="1"/>
          </p:nvPr>
        </p:nvSpPr>
        <p:spPr>
          <a:xfrm>
            <a:off x="576941" y="1004923"/>
            <a:ext cx="11038117" cy="5335299"/>
          </a:xfrm>
        </p:spPr>
        <p:txBody>
          <a:bodyPr/>
          <a:lstStyle/>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First Amendment does not require a government employer to sit idly by while its employees insult those it hired to serve and protect.”</a:t>
            </a:r>
          </a:p>
          <a:p>
            <a:pPr marL="0" marR="0">
              <a:lnSpc>
                <a:spcPct val="107000"/>
              </a:lnSpc>
              <a:spcBef>
                <a:spcPts val="0"/>
              </a:spcBef>
              <a:spcAft>
                <a:spcPts val="800"/>
              </a:spcAft>
            </a:pPr>
            <a:r>
              <a:rPr lang="en-US" sz="2000" u="sng" dirty="0" err="1">
                <a:effectLst/>
                <a:latin typeface="Calibri" panose="020F0502020204030204" pitchFamily="34" charset="0"/>
                <a:ea typeface="Calibri" panose="020F0502020204030204" pitchFamily="34" charset="0"/>
                <a:cs typeface="Times New Roman" panose="02020603050405020304" pitchFamily="18" charset="0"/>
              </a:rPr>
              <a:t>Locurto</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 vs. </a:t>
            </a:r>
            <a:r>
              <a:rPr lang="en-US" sz="2000" u="sng" dirty="0" smtClean="0">
                <a:effectLst/>
                <a:latin typeface="Calibri" panose="020F0502020204030204" pitchFamily="34" charset="0"/>
                <a:ea typeface="Calibri" panose="020F0502020204030204" pitchFamily="34" charset="0"/>
                <a:cs typeface="Times New Roman" panose="02020603050405020304" pitchFamily="18" charset="0"/>
              </a:rPr>
              <a:t>Giuliani</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447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F.3D</a:t>
            </a:r>
            <a:r>
              <a:rPr lang="en-US" sz="2000" dirty="0">
                <a:effectLst/>
                <a:latin typeface="Calibri" panose="020F0502020204030204" pitchFamily="34" charset="0"/>
                <a:ea typeface="Calibri" panose="020F0502020204030204" pitchFamily="34" charset="0"/>
                <a:cs typeface="Times New Roman" panose="02020603050405020304" pitchFamily="18" charset="0"/>
              </a:rPr>
              <a:t> 159,183 (2dCir.2006)</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effectiveness of a city’s police department depends importantly on the respect and trust of the community and on the perception in the community that it enforces the law fairly, evenhanded and without bias.”</a:t>
            </a:r>
          </a:p>
          <a:p>
            <a:pPr marL="0" marR="0">
              <a:lnSpc>
                <a:spcPct val="107000"/>
              </a:lnSpc>
              <a:spcBef>
                <a:spcPts val="0"/>
              </a:spcBef>
              <a:spcAft>
                <a:spcPts val="80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Papas vs. </a:t>
            </a:r>
            <a:r>
              <a:rPr lang="en-US" sz="2000" u="sng" smtClean="0">
                <a:effectLst/>
                <a:latin typeface="Calibri" panose="020F0502020204030204" pitchFamily="34" charset="0"/>
                <a:ea typeface="Calibri" panose="020F0502020204030204" pitchFamily="34" charset="0"/>
                <a:cs typeface="Times New Roman" panose="02020603050405020304" pitchFamily="18" charset="0"/>
              </a:rPr>
              <a:t>Giuliani</a:t>
            </a:r>
            <a:r>
              <a:rPr lang="en-US" sz="200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290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F.3D</a:t>
            </a:r>
            <a:r>
              <a:rPr lang="en-US" sz="2000" dirty="0">
                <a:effectLst/>
                <a:latin typeface="Calibri" panose="020F0502020204030204" pitchFamily="34" charset="0"/>
                <a:ea typeface="Calibri" panose="020F0502020204030204" pitchFamily="34" charset="0"/>
                <a:cs typeface="Times New Roman" panose="02020603050405020304" pitchFamily="18" charset="0"/>
              </a:rPr>
              <a:t> 143,146-7 (2dCir.2002)</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…“An individual police officer’s right to express his personal opinion must yield to the public good.”</a:t>
            </a:r>
          </a:p>
          <a:p>
            <a:pPr marL="0" marR="0">
              <a:lnSpc>
                <a:spcPct val="107000"/>
              </a:lnSpc>
              <a:spcBef>
                <a:spcPts val="0"/>
              </a:spcBef>
              <a:spcAft>
                <a:spcPts val="80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Id.</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147</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Government may legitimately regard as “disruptive” expressive activities that perpetuate the public perception of police officers as racists.</a:t>
            </a:r>
          </a:p>
          <a:p>
            <a:pPr marL="0" marR="0">
              <a:lnSpc>
                <a:spcPct val="107000"/>
              </a:lnSpc>
              <a:spcBef>
                <a:spcPts val="0"/>
              </a:spcBef>
              <a:spcAft>
                <a:spcPts val="800"/>
              </a:spcAft>
            </a:pPr>
            <a:r>
              <a:rPr lang="en-US" sz="2000" u="sng" dirty="0" err="1">
                <a:effectLst/>
                <a:latin typeface="Calibri" panose="020F0502020204030204" pitchFamily="34" charset="0"/>
                <a:ea typeface="Calibri" panose="020F0502020204030204" pitchFamily="34" charset="0"/>
                <a:cs typeface="Times New Roman" panose="02020603050405020304" pitchFamily="18" charset="0"/>
              </a:rPr>
              <a:t>Locurto</a:t>
            </a:r>
            <a:r>
              <a:rPr lang="en-US" sz="2000" dirty="0">
                <a:effectLst/>
                <a:latin typeface="Calibri" panose="020F0502020204030204" pitchFamily="34" charset="0"/>
                <a:ea typeface="Calibri" panose="020F0502020204030204" pitchFamily="34" charset="0"/>
                <a:cs typeface="Times New Roman" panose="02020603050405020304" pitchFamily="18" charset="0"/>
              </a:rPr>
              <a:t>, 447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F.3D</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178.</a:t>
            </a:r>
          </a:p>
          <a:p>
            <a:endParaRPr lang="en-US" dirty="0"/>
          </a:p>
        </p:txBody>
      </p:sp>
    </p:spTree>
    <p:extLst>
      <p:ext uri="{BB962C8B-B14F-4D97-AF65-F5344CB8AC3E}">
        <p14:creationId xmlns:p14="http://schemas.microsoft.com/office/powerpoint/2010/main" val="4199245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DE18D-406A-4365-AEB3-C64027A746DD}"/>
              </a:ext>
            </a:extLst>
          </p:cNvPr>
          <p:cNvSpPr>
            <a:spLocks noGrp="1"/>
          </p:cNvSpPr>
          <p:nvPr>
            <p:ph type="title"/>
          </p:nvPr>
        </p:nvSpPr>
        <p:spPr/>
        <p:txBody>
          <a:bodyPr/>
          <a:lstStyle/>
          <a:p>
            <a:r>
              <a:rPr lang="en-US" dirty="0" smtClean="0"/>
              <a:t>  </a:t>
            </a:r>
            <a:endParaRPr lang="en-US" dirty="0"/>
          </a:p>
        </p:txBody>
      </p:sp>
      <p:sp>
        <p:nvSpPr>
          <p:cNvPr id="3" name="Content Placeholder 2">
            <a:extLst>
              <a:ext uri="{FF2B5EF4-FFF2-40B4-BE49-F238E27FC236}">
                <a16:creationId xmlns:a16="http://schemas.microsoft.com/office/drawing/2014/main" id="{6A8B4CF3-0FC9-437C-955B-65966A2E1081}"/>
              </a:ext>
            </a:extLst>
          </p:cNvPr>
          <p:cNvSpPr>
            <a:spLocks noGrp="1"/>
          </p:cNvSpPr>
          <p:nvPr>
            <p:ph idx="1"/>
          </p:nvPr>
        </p:nvSpPr>
        <p:spPr/>
        <p:txBody>
          <a:bodyPr/>
          <a:lstStyle/>
          <a:p>
            <a:pPr marL="0" marR="0">
              <a:lnSpc>
                <a:spcPct val="107000"/>
              </a:lnSpc>
              <a:spcBef>
                <a:spcPts val="0"/>
              </a:spcBef>
              <a:spcAft>
                <a:spcPts val="800"/>
              </a:spcAft>
            </a:pPr>
            <a:r>
              <a:rPr lang="en-US" sz="4000" dirty="0">
                <a:effectLst/>
                <a:latin typeface="Calibri" panose="020F0502020204030204" pitchFamily="34" charset="0"/>
                <a:ea typeface="Calibri" panose="020F0502020204030204" pitchFamily="34" charset="0"/>
                <a:cs typeface="Times New Roman" panose="02020603050405020304" pitchFamily="18" charset="0"/>
              </a:rPr>
              <a:t>What are the key requirements to insure an effective disciplinary process for employers?</a:t>
            </a:r>
          </a:p>
          <a:p>
            <a:pPr marL="0" marR="0">
              <a:lnSpc>
                <a:spcPct val="107000"/>
              </a:lnSpc>
              <a:spcBef>
                <a:spcPts val="0"/>
              </a:spcBef>
              <a:spcAft>
                <a:spcPts val="800"/>
              </a:spcAft>
            </a:pPr>
            <a:r>
              <a:rPr lang="en-US" sz="4000" dirty="0">
                <a:effectLst/>
                <a:latin typeface="Calibri" panose="020F0502020204030204" pitchFamily="34" charset="0"/>
                <a:ea typeface="Calibri" panose="020F0502020204030204" pitchFamily="34" charset="0"/>
                <a:cs typeface="Times New Roman" panose="02020603050405020304" pitchFamily="18" charset="0"/>
              </a:rPr>
              <a:t>(1) Rules must be clear and unambiguous.</a:t>
            </a:r>
          </a:p>
          <a:p>
            <a:pPr marL="0" marR="0">
              <a:lnSpc>
                <a:spcPct val="107000"/>
              </a:lnSpc>
              <a:spcBef>
                <a:spcPts val="0"/>
              </a:spcBef>
              <a:spcAft>
                <a:spcPts val="800"/>
              </a:spcAft>
            </a:pPr>
            <a:r>
              <a:rPr lang="en-US" sz="4000" dirty="0">
                <a:effectLst/>
                <a:latin typeface="Calibri" panose="020F0502020204030204" pitchFamily="34" charset="0"/>
                <a:ea typeface="Calibri" panose="020F0502020204030204" pitchFamily="34" charset="0"/>
                <a:cs typeface="Times New Roman" panose="02020603050405020304" pitchFamily="18" charset="0"/>
              </a:rPr>
              <a:t>(2) Policies must not be overly broad or vague.</a:t>
            </a:r>
          </a:p>
          <a:p>
            <a:pPr marL="0" marR="0">
              <a:lnSpc>
                <a:spcPct val="107000"/>
              </a:lnSpc>
              <a:spcBef>
                <a:spcPts val="0"/>
              </a:spcBef>
              <a:spcAft>
                <a:spcPts val="800"/>
              </a:spcAft>
            </a:pPr>
            <a:r>
              <a:rPr lang="en-US" sz="4000" dirty="0">
                <a:effectLst/>
                <a:latin typeface="Calibri" panose="020F0502020204030204" pitchFamily="34" charset="0"/>
                <a:ea typeface="Calibri" panose="020F0502020204030204" pitchFamily="34" charset="0"/>
                <a:cs typeface="Times New Roman" panose="02020603050405020304" pitchFamily="18" charset="0"/>
              </a:rPr>
              <a:t>(3) Enforcement of policies and regulations must be consistent.</a:t>
            </a:r>
          </a:p>
          <a:p>
            <a:endParaRPr lang="en-US" dirty="0"/>
          </a:p>
        </p:txBody>
      </p:sp>
    </p:spTree>
    <p:extLst>
      <p:ext uri="{BB962C8B-B14F-4D97-AF65-F5344CB8AC3E}">
        <p14:creationId xmlns:p14="http://schemas.microsoft.com/office/powerpoint/2010/main" val="649439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7D014-1B22-4F0B-89D9-4D5A11E28BD8}"/>
              </a:ext>
            </a:extLst>
          </p:cNvPr>
          <p:cNvSpPr>
            <a:spLocks noGrp="1"/>
          </p:cNvSpPr>
          <p:nvPr>
            <p:ph type="title"/>
          </p:nvPr>
        </p:nvSpPr>
        <p:spPr/>
        <p:txBody>
          <a:bodyPr/>
          <a:lstStyle/>
          <a:p>
            <a:r>
              <a:rPr lang="en-US" dirty="0" smtClean="0"/>
              <a:t>  </a:t>
            </a:r>
            <a:endParaRPr lang="en-US" dirty="0"/>
          </a:p>
        </p:txBody>
      </p:sp>
      <p:sp>
        <p:nvSpPr>
          <p:cNvPr id="3" name="Content Placeholder 2">
            <a:extLst>
              <a:ext uri="{FF2B5EF4-FFF2-40B4-BE49-F238E27FC236}">
                <a16:creationId xmlns:a16="http://schemas.microsoft.com/office/drawing/2014/main" id="{0978E96D-169B-4F15-86EC-50774B5A6361}"/>
              </a:ext>
            </a:extLst>
          </p:cNvPr>
          <p:cNvSpPr>
            <a:spLocks noGrp="1"/>
          </p:cNvSpPr>
          <p:nvPr>
            <p:ph idx="1"/>
          </p:nvPr>
        </p:nvSpPr>
        <p:spPr/>
        <p:txBody>
          <a:bodyPr/>
          <a:lstStyle/>
          <a:p>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4400" dirty="0">
                <a:effectLst/>
                <a:latin typeface="Calibri" panose="020F0502020204030204" pitchFamily="34" charset="0"/>
                <a:ea typeface="Calibri" panose="020F0502020204030204" pitchFamily="34" charset="0"/>
                <a:cs typeface="Times New Roman" panose="02020603050405020304" pitchFamily="18" charset="0"/>
              </a:rPr>
              <a:t>Can employees be disciplined for statements made in the workplace or on social media?</a:t>
            </a:r>
          </a:p>
          <a:p>
            <a:endParaRPr lang="en-US" dirty="0"/>
          </a:p>
        </p:txBody>
      </p:sp>
    </p:spTree>
    <p:extLst>
      <p:ext uri="{BB962C8B-B14F-4D97-AF65-F5344CB8AC3E}">
        <p14:creationId xmlns:p14="http://schemas.microsoft.com/office/powerpoint/2010/main" val="650599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B3EE3-BC1B-4767-BB4A-3A151AB63A42}"/>
              </a:ext>
            </a:extLst>
          </p:cNvPr>
          <p:cNvSpPr>
            <a:spLocks noGrp="1"/>
          </p:cNvSpPr>
          <p:nvPr>
            <p:ph type="title"/>
          </p:nvPr>
        </p:nvSpPr>
        <p:spPr/>
        <p:txBody>
          <a:bodyPr/>
          <a:lstStyle/>
          <a:p>
            <a:pPr algn="ctr"/>
            <a:r>
              <a:rPr lang="en-US" dirty="0"/>
              <a:t>What is Protected Speech?</a:t>
            </a:r>
          </a:p>
        </p:txBody>
      </p:sp>
      <p:sp>
        <p:nvSpPr>
          <p:cNvPr id="3" name="Content Placeholder 2">
            <a:extLst>
              <a:ext uri="{FF2B5EF4-FFF2-40B4-BE49-F238E27FC236}">
                <a16:creationId xmlns:a16="http://schemas.microsoft.com/office/drawing/2014/main" id="{D3D75BF2-CD2B-4560-9377-A02937A613AD}"/>
              </a:ext>
            </a:extLst>
          </p:cNvPr>
          <p:cNvSpPr>
            <a:spLocks noGrp="1"/>
          </p:cNvSpPr>
          <p:nvPr>
            <p:ph idx="1"/>
          </p:nvPr>
        </p:nvSpPr>
        <p:spPr/>
        <p:txBody>
          <a:bodyPr>
            <a:norm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If the speech at issue does touch “upon a matter of public concern,”</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And the speech contributed to an adverse employment action,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Court must then “reach the most appropriate possible balance of the competing interests.”</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Those being that of the employee’s free speech interests with the government’s interest and the effective and efficient fulfillment of its responsibilities to the public.”</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Supreme Court has held that the second step in the public employee free speech balancing test is only employed “when the employee speaks as a citizen upon matters of public concern rather than as an employee upon matters of personal interest.”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Courts must determine whether an employee who uses social media is truly expressing a matter of public concern when they do so, or rather, if they are “distorting matters of concern into a “vehicle” to complain about work.”</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Public employees may be held responsible by their employers for what they say online if what they say does not fall into a “matter of public concern.”</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If what a public employee says online can qualify as a “matter of public concern” the government employer’s interest may be so great that it can overcome the constitutional interests of the employee.</a:t>
            </a:r>
          </a:p>
          <a:p>
            <a:endParaRPr lang="en-US" dirty="0"/>
          </a:p>
        </p:txBody>
      </p:sp>
    </p:spTree>
    <p:extLst>
      <p:ext uri="{BB962C8B-B14F-4D97-AF65-F5344CB8AC3E}">
        <p14:creationId xmlns:p14="http://schemas.microsoft.com/office/powerpoint/2010/main" val="4165584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2EC0E-9AAB-43B4-875C-C07361F2614D}"/>
              </a:ext>
            </a:extLst>
          </p:cNvPr>
          <p:cNvSpPr>
            <a:spLocks noGrp="1"/>
          </p:cNvSpPr>
          <p:nvPr>
            <p:ph type="title"/>
          </p:nvPr>
        </p:nvSpPr>
        <p:spPr/>
        <p:txBody>
          <a:bodyPr/>
          <a:lstStyle/>
          <a:p>
            <a:r>
              <a:rPr lang="en-US" dirty="0" smtClean="0"/>
              <a:t>  </a:t>
            </a:r>
            <a:endParaRPr lang="en-US" dirty="0"/>
          </a:p>
        </p:txBody>
      </p:sp>
      <p:sp>
        <p:nvSpPr>
          <p:cNvPr id="3" name="Content Placeholder 2">
            <a:extLst>
              <a:ext uri="{FF2B5EF4-FFF2-40B4-BE49-F238E27FC236}">
                <a16:creationId xmlns:a16="http://schemas.microsoft.com/office/drawing/2014/main" id="{5E70D33E-8508-4E20-8D4F-DC2D425CD7D9}"/>
              </a:ext>
            </a:extLst>
          </p:cNvPr>
          <p:cNvSpPr>
            <a:spLocks noGrp="1"/>
          </p:cNvSpPr>
          <p:nvPr>
            <p:ph idx="1"/>
          </p:nvPr>
        </p:nvSpPr>
        <p:spPr>
          <a:xfrm>
            <a:off x="602018" y="1998482"/>
            <a:ext cx="11038117" cy="4285179"/>
          </a:xfrm>
        </p:spPr>
        <p:txBody>
          <a:bodyPr/>
          <a:lstStyle/>
          <a:p>
            <a:pPr marL="0" marR="0" algn="ctr">
              <a:lnSpc>
                <a:spcPct val="107000"/>
              </a:lnSpc>
              <a:spcBef>
                <a:spcPts val="0"/>
              </a:spcBef>
              <a:spcAft>
                <a:spcPts val="800"/>
              </a:spcAft>
            </a:pPr>
            <a:r>
              <a:rPr lang="en-US" sz="4800" dirty="0">
                <a:effectLst/>
                <a:latin typeface="Calibri" panose="020F0502020204030204" pitchFamily="34" charset="0"/>
                <a:ea typeface="Calibri" panose="020F0502020204030204" pitchFamily="34" charset="0"/>
                <a:cs typeface="Times New Roman" panose="02020603050405020304" pitchFamily="18" charset="0"/>
              </a:rPr>
              <a:t>Does the type of employment of the employee matter?</a:t>
            </a:r>
          </a:p>
          <a:p>
            <a:pPr marL="0" marR="0" algn="ctr">
              <a:lnSpc>
                <a:spcPct val="107000"/>
              </a:lnSpc>
              <a:spcBef>
                <a:spcPts val="0"/>
              </a:spcBef>
              <a:spcAft>
                <a:spcPts val="800"/>
              </a:spcAft>
            </a:pPr>
            <a:r>
              <a:rPr lang="en-US" sz="4800" dirty="0">
                <a:effectLst/>
                <a:latin typeface="Calibri" panose="020F0502020204030204" pitchFamily="34" charset="0"/>
                <a:ea typeface="Calibri" panose="020F0502020204030204" pitchFamily="34" charset="0"/>
                <a:cs typeface="Times New Roman" panose="02020603050405020304" pitchFamily="18" charset="0"/>
              </a:rPr>
              <a:t>Police officers versus teachers</a:t>
            </a:r>
          </a:p>
          <a:p>
            <a:endParaRPr lang="en-US" dirty="0"/>
          </a:p>
        </p:txBody>
      </p:sp>
    </p:spTree>
    <p:extLst>
      <p:ext uri="{BB962C8B-B14F-4D97-AF65-F5344CB8AC3E}">
        <p14:creationId xmlns:p14="http://schemas.microsoft.com/office/powerpoint/2010/main" val="619464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FF91E-4642-45EA-980C-60E2AA3CDCB3}"/>
              </a:ext>
            </a:extLst>
          </p:cNvPr>
          <p:cNvSpPr>
            <a:spLocks noGrp="1"/>
          </p:cNvSpPr>
          <p:nvPr>
            <p:ph type="title"/>
          </p:nvPr>
        </p:nvSpPr>
        <p:spPr/>
        <p:txBody>
          <a:bodyPr/>
          <a:lstStyle/>
          <a:p>
            <a:r>
              <a:rPr lang="en-US" dirty="0" smtClean="0"/>
              <a:t>  </a:t>
            </a:r>
            <a:endParaRPr lang="en-US" dirty="0"/>
          </a:p>
        </p:txBody>
      </p:sp>
      <p:sp>
        <p:nvSpPr>
          <p:cNvPr id="3" name="Content Placeholder 2">
            <a:extLst>
              <a:ext uri="{FF2B5EF4-FFF2-40B4-BE49-F238E27FC236}">
                <a16:creationId xmlns:a16="http://schemas.microsoft.com/office/drawing/2014/main" id="{36E27497-B3C8-4CEE-8B35-23F161EC03BC}"/>
              </a:ext>
            </a:extLst>
          </p:cNvPr>
          <p:cNvSpPr>
            <a:spLocks noGrp="1"/>
          </p:cNvSpPr>
          <p:nvPr>
            <p:ph idx="1"/>
          </p:nvPr>
        </p:nvSpPr>
        <p:spPr>
          <a:xfrm>
            <a:off x="602018" y="1743960"/>
            <a:ext cx="11038117" cy="4539702"/>
          </a:xfrm>
        </p:spPr>
        <p:txBody>
          <a:bodyPr/>
          <a:lstStyle/>
          <a:p>
            <a:pPr algn="ctr"/>
            <a:r>
              <a:rPr lang="en-US" sz="4800" dirty="0">
                <a:effectLst/>
                <a:latin typeface="Calibri" panose="020F0502020204030204" pitchFamily="34" charset="0"/>
                <a:ea typeface="Calibri" panose="020F0502020204030204" pitchFamily="34" charset="0"/>
                <a:cs typeface="Times New Roman" panose="02020603050405020304" pitchFamily="18" charset="0"/>
              </a:rPr>
              <a:t>The public employee may have more or less restraints on his or her free speech protections depending on the type of position in which they serve.</a:t>
            </a:r>
          </a:p>
          <a:p>
            <a:endParaRPr lang="en-US" dirty="0"/>
          </a:p>
        </p:txBody>
      </p:sp>
    </p:spTree>
    <p:extLst>
      <p:ext uri="{BB962C8B-B14F-4D97-AF65-F5344CB8AC3E}">
        <p14:creationId xmlns:p14="http://schemas.microsoft.com/office/powerpoint/2010/main" val="2551860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69636-EF8C-4748-AD97-4FBF2358915D}"/>
              </a:ext>
            </a:extLst>
          </p:cNvPr>
          <p:cNvSpPr>
            <a:spLocks noGrp="1"/>
          </p:cNvSpPr>
          <p:nvPr>
            <p:ph type="title"/>
          </p:nvPr>
        </p:nvSpPr>
        <p:spPr/>
        <p:txBody>
          <a:bodyPr>
            <a:normAutofit/>
          </a:bodyPr>
          <a:lstStyle/>
          <a:p>
            <a:pPr algn="ctr"/>
            <a:r>
              <a:rPr lang="en-US" sz="3200" dirty="0">
                <a:effectLst/>
                <a:latin typeface="Calibri" panose="020F0502020204030204" pitchFamily="34" charset="0"/>
                <a:ea typeface="Calibri" panose="020F0502020204030204" pitchFamily="34" charset="0"/>
                <a:cs typeface="Times New Roman" panose="02020603050405020304" pitchFamily="18" charset="0"/>
              </a:rPr>
              <a:t>Public and Private </a:t>
            </a:r>
            <a:r>
              <a:rPr lang="en-US" sz="3200" dirty="0">
                <a:latin typeface="Calibri" panose="020F0502020204030204" pitchFamily="34" charset="0"/>
                <a:ea typeface="Calibri" panose="020F0502020204030204" pitchFamily="34" charset="0"/>
                <a:cs typeface="Times New Roman" panose="02020603050405020304" pitchFamily="18" charset="0"/>
              </a:rPr>
              <a:t>E</a:t>
            </a:r>
            <a:r>
              <a:rPr lang="en-US" sz="3200" dirty="0">
                <a:effectLst/>
                <a:latin typeface="Calibri" panose="020F0502020204030204" pitchFamily="34" charset="0"/>
                <a:ea typeface="Calibri" panose="020F0502020204030204" pitchFamily="34" charset="0"/>
                <a:cs typeface="Times New Roman" panose="02020603050405020304" pitchFamily="18" charset="0"/>
              </a:rPr>
              <a:t>mployment </a:t>
            </a:r>
            <a:r>
              <a:rPr lang="en-US" sz="3200" dirty="0">
                <a:latin typeface="Calibri" panose="020F0502020204030204" pitchFamily="34" charset="0"/>
                <a:ea typeface="Calibri" panose="020F0502020204030204" pitchFamily="34" charset="0"/>
                <a:cs typeface="Times New Roman" panose="02020603050405020304" pitchFamily="18" charset="0"/>
              </a:rPr>
              <a:t>D</a:t>
            </a:r>
            <a:r>
              <a:rPr lang="en-US" sz="3200" dirty="0">
                <a:effectLst/>
                <a:latin typeface="Calibri" panose="020F0502020204030204" pitchFamily="34" charset="0"/>
                <a:ea typeface="Calibri" panose="020F0502020204030204" pitchFamily="34" charset="0"/>
                <a:cs typeface="Times New Roman" panose="02020603050405020304" pitchFamily="18" charset="0"/>
              </a:rPr>
              <a:t>ifferences</a:t>
            </a:r>
            <a:endParaRPr lang="en-US" sz="3200" dirty="0"/>
          </a:p>
        </p:txBody>
      </p:sp>
      <p:sp>
        <p:nvSpPr>
          <p:cNvPr id="3" name="Content Placeholder 2">
            <a:extLst>
              <a:ext uri="{FF2B5EF4-FFF2-40B4-BE49-F238E27FC236}">
                <a16:creationId xmlns:a16="http://schemas.microsoft.com/office/drawing/2014/main" id="{1B346ED1-F941-4BA4-BA06-DEDCF22C1CD9}"/>
              </a:ext>
            </a:extLst>
          </p:cNvPr>
          <p:cNvSpPr>
            <a:spLocks noGrp="1"/>
          </p:cNvSpPr>
          <p:nvPr>
            <p:ph idx="1"/>
          </p:nvPr>
        </p:nvSpPr>
        <p:spPr/>
        <p:txBody>
          <a:bodyPr/>
          <a:lstStyle/>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The First Amendment protects individuals from </a:t>
            </a:r>
            <a:r>
              <a:rPr lang="en-US" u="sng" dirty="0">
                <a:effectLst/>
                <a:latin typeface="Calibri" panose="020F0502020204030204" pitchFamily="34" charset="0"/>
                <a:ea typeface="Calibri" panose="020F0502020204030204" pitchFamily="34" charset="0"/>
                <a:cs typeface="Times New Roman" panose="02020603050405020304" pitchFamily="18" charset="0"/>
              </a:rPr>
              <a:t>government</a:t>
            </a:r>
            <a:r>
              <a:rPr lang="en-US" dirty="0">
                <a:effectLst/>
                <a:latin typeface="Calibri" panose="020F0502020204030204" pitchFamily="34" charset="0"/>
                <a:ea typeface="Calibri" panose="020F0502020204030204" pitchFamily="34" charset="0"/>
                <a:cs typeface="Times New Roman" panose="02020603050405020304" pitchFamily="18" charset="0"/>
              </a:rPr>
              <a:t> infringement of their constitutional rights.</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The First Amendment does not, however, protect against private employers’ adverse employment actions taken against employees for things said on social media sites generally.</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In the unionized workforce, the National Labor Relations Act provides protections for employee speech.</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Employer policies should be carefully drafted so as not to infringe upon employees’ statutory rights under the NLRA.</a:t>
            </a:r>
          </a:p>
          <a:p>
            <a:endParaRPr lang="en-US" dirty="0"/>
          </a:p>
        </p:txBody>
      </p:sp>
    </p:spTree>
    <p:extLst>
      <p:ext uri="{BB962C8B-B14F-4D97-AF65-F5344CB8AC3E}">
        <p14:creationId xmlns:p14="http://schemas.microsoft.com/office/powerpoint/2010/main" val="4198143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and Private Employment </a:t>
            </a:r>
            <a:r>
              <a:rPr lang="en-US" dirty="0" smtClean="0"/>
              <a:t>Differences…continued</a:t>
            </a:r>
            <a:endParaRPr lang="en-US" dirty="0"/>
          </a:p>
        </p:txBody>
      </p:sp>
      <p:sp>
        <p:nvSpPr>
          <p:cNvPr id="3" name="Content Placeholder 2"/>
          <p:cNvSpPr>
            <a:spLocks noGrp="1"/>
          </p:cNvSpPr>
          <p:nvPr>
            <p:ph idx="1"/>
          </p:nvPr>
        </p:nvSpPr>
        <p:spPr/>
        <p:txBody>
          <a:bodyPr/>
          <a:lstStyle/>
          <a:p>
            <a:pPr>
              <a:lnSpc>
                <a:spcPct val="107000"/>
              </a:lnSpc>
              <a:spcBef>
                <a:spcPts val="0"/>
              </a:spcBef>
              <a:spcAft>
                <a:spcPts val="800"/>
              </a:spcAft>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What </a:t>
            </a:r>
            <a:r>
              <a:rPr lang="en-US" dirty="0">
                <a:latin typeface="Calibri" panose="020F0502020204030204" pitchFamily="34" charset="0"/>
                <a:ea typeface="Calibri" panose="020F0502020204030204" pitchFamily="34" charset="0"/>
                <a:cs typeface="Times New Roman" panose="02020603050405020304" pitchFamily="18" charset="0"/>
              </a:rPr>
              <a:t>is protected speech under the </a:t>
            </a:r>
            <a:r>
              <a:rPr lang="en-US" dirty="0" err="1">
                <a:latin typeface="Calibri" panose="020F0502020204030204" pitchFamily="34" charset="0"/>
                <a:ea typeface="Calibri" panose="020F0502020204030204" pitchFamily="34" charset="0"/>
                <a:cs typeface="Times New Roman" panose="02020603050405020304" pitchFamily="18" charset="0"/>
              </a:rPr>
              <a:t>NLRA</a:t>
            </a:r>
            <a:r>
              <a:rPr lang="en-US"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0"/>
              </a:spcBef>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Employees may engage in speech as a protected activity under Section 7 of the </a:t>
            </a:r>
            <a:r>
              <a:rPr lang="en-US" dirty="0" err="1">
                <a:latin typeface="Calibri" panose="020F0502020204030204" pitchFamily="34" charset="0"/>
                <a:ea typeface="Calibri" panose="020F0502020204030204" pitchFamily="34" charset="0"/>
                <a:cs typeface="Times New Roman" panose="02020603050405020304" pitchFamily="18" charset="0"/>
              </a:rPr>
              <a:t>NLRA</a:t>
            </a:r>
            <a:r>
              <a:rPr lang="en-US"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 policy should not restrict employees’ Section 7 activity: </a:t>
            </a: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(1) If employees would reasonably construe the language to prohibit protected activity.</a:t>
            </a: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(2) The rule or policy was promulgated in response to union activity.</a:t>
            </a: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(3) The rule has been applied to restrict the exercise of protected activity by the employees</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8049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B507-BC3B-4A28-B48C-F4C1554FE6E2}"/>
              </a:ext>
            </a:extLst>
          </p:cNvPr>
          <p:cNvSpPr>
            <a:spLocks noGrp="1"/>
          </p:cNvSpPr>
          <p:nvPr>
            <p:ph type="title"/>
          </p:nvPr>
        </p:nvSpPr>
        <p:spPr/>
        <p:txBody>
          <a:bodyPr>
            <a:normAutofit/>
          </a:bodyPr>
          <a:lstStyle/>
          <a:p>
            <a:pPr algn="ctr"/>
            <a:r>
              <a:rPr lang="en-US" sz="2400" dirty="0">
                <a:effectLst/>
                <a:latin typeface="Calibri" panose="020F0502020204030204" pitchFamily="34" charset="0"/>
                <a:ea typeface="Calibri" panose="020F0502020204030204" pitchFamily="34" charset="0"/>
                <a:cs typeface="Times New Roman" panose="02020603050405020304" pitchFamily="18" charset="0"/>
              </a:rPr>
              <a:t>Can Employee </a:t>
            </a:r>
            <a:r>
              <a:rPr lang="en-US" sz="2400" dirty="0">
                <a:latin typeface="Calibri" panose="020F0502020204030204" pitchFamily="34" charset="0"/>
                <a:ea typeface="Calibri" panose="020F0502020204030204" pitchFamily="34" charset="0"/>
                <a:cs typeface="Times New Roman" panose="02020603050405020304" pitchFamily="18" charset="0"/>
              </a:rPr>
              <a:t>H</a:t>
            </a:r>
            <a:r>
              <a:rPr lang="en-US" sz="2400" dirty="0">
                <a:effectLst/>
                <a:latin typeface="Calibri" panose="020F0502020204030204" pitchFamily="34" charset="0"/>
                <a:ea typeface="Calibri" panose="020F0502020204030204" pitchFamily="34" charset="0"/>
                <a:cs typeface="Times New Roman" panose="02020603050405020304" pitchFamily="18" charset="0"/>
              </a:rPr>
              <a:t>andbooks </a:t>
            </a:r>
            <a:r>
              <a:rPr lang="en-US" sz="2400" dirty="0">
                <a:latin typeface="Calibri" panose="020F0502020204030204" pitchFamily="34" charset="0"/>
                <a:ea typeface="Calibri" panose="020F0502020204030204" pitchFamily="34" charset="0"/>
                <a:cs typeface="Times New Roman" panose="02020603050405020304" pitchFamily="18" charset="0"/>
              </a:rPr>
              <a:t>P</a:t>
            </a:r>
            <a:r>
              <a:rPr lang="en-US" sz="2400" dirty="0">
                <a:effectLst/>
                <a:latin typeface="Calibri" panose="020F0502020204030204" pitchFamily="34" charset="0"/>
                <a:ea typeface="Calibri" panose="020F0502020204030204" pitchFamily="34" charset="0"/>
                <a:cs typeface="Times New Roman" panose="02020603050405020304" pitchFamily="18" charset="0"/>
              </a:rPr>
              <a:t>rohibit </a:t>
            </a:r>
            <a:r>
              <a:rPr lang="en-US" sz="2400" dirty="0">
                <a:latin typeface="Calibri" panose="020F0502020204030204" pitchFamily="34" charset="0"/>
                <a:ea typeface="Calibri" panose="020F0502020204030204" pitchFamily="34" charset="0"/>
                <a:cs typeface="Times New Roman" panose="02020603050405020304" pitchFamily="18" charset="0"/>
              </a:rPr>
              <a:t>E</a:t>
            </a:r>
            <a:r>
              <a:rPr lang="en-US" sz="2400" dirty="0">
                <a:effectLst/>
                <a:latin typeface="Calibri" panose="020F0502020204030204" pitchFamily="34" charset="0"/>
                <a:ea typeface="Calibri" panose="020F0502020204030204" pitchFamily="34" charset="0"/>
                <a:cs typeface="Times New Roman" panose="02020603050405020304" pitchFamily="18" charset="0"/>
              </a:rPr>
              <a:t>mployees </a:t>
            </a:r>
            <a:r>
              <a:rPr lang="en-US" sz="2400" dirty="0">
                <a:latin typeface="Calibri" panose="020F0502020204030204" pitchFamily="34" charset="0"/>
                <a:ea typeface="Calibri" panose="020F0502020204030204" pitchFamily="34" charset="0"/>
                <a:cs typeface="Times New Roman" panose="02020603050405020304" pitchFamily="18" charset="0"/>
              </a:rPr>
              <a:t>F</a:t>
            </a:r>
            <a:r>
              <a:rPr lang="en-US" sz="2400" dirty="0">
                <a:effectLst/>
                <a:latin typeface="Calibri" panose="020F0502020204030204" pitchFamily="34" charset="0"/>
                <a:ea typeface="Calibri" panose="020F0502020204030204" pitchFamily="34" charset="0"/>
                <a:cs typeface="Times New Roman" panose="02020603050405020304" pitchFamily="18" charset="0"/>
              </a:rPr>
              <a:t>rom </a:t>
            </a:r>
            <a:r>
              <a:rPr lang="en-US" sz="2400" dirty="0">
                <a:latin typeface="Calibri" panose="020F0502020204030204" pitchFamily="34" charset="0"/>
                <a:ea typeface="Calibri" panose="020F0502020204030204" pitchFamily="34" charset="0"/>
                <a:cs typeface="Times New Roman" panose="02020603050405020304" pitchFamily="18" charset="0"/>
              </a:rPr>
              <a:t>U</a:t>
            </a:r>
            <a:r>
              <a:rPr lang="en-US" sz="2400" dirty="0">
                <a:effectLst/>
                <a:latin typeface="Calibri" panose="020F0502020204030204" pitchFamily="34" charset="0"/>
                <a:ea typeface="Calibri" panose="020F0502020204030204" pitchFamily="34" charset="0"/>
                <a:cs typeface="Times New Roman" panose="02020603050405020304" pitchFamily="18" charset="0"/>
              </a:rPr>
              <a:t>sing </a:t>
            </a:r>
            <a:r>
              <a:rPr lang="en-US" sz="2400" dirty="0">
                <a:latin typeface="Calibri" panose="020F0502020204030204" pitchFamily="34" charset="0"/>
                <a:ea typeface="Calibri" panose="020F0502020204030204" pitchFamily="34" charset="0"/>
                <a:cs typeface="Times New Roman" panose="02020603050405020304" pitchFamily="18" charset="0"/>
              </a:rPr>
              <a:t>A</a:t>
            </a:r>
            <a:r>
              <a:rPr lang="en-US" sz="2400" dirty="0">
                <a:effectLst/>
                <a:latin typeface="Calibri" panose="020F0502020204030204" pitchFamily="34" charset="0"/>
                <a:ea typeface="Calibri" panose="020F0502020204030204" pitchFamily="34" charset="0"/>
                <a:cs typeface="Times New Roman" panose="02020603050405020304" pitchFamily="18" charset="0"/>
              </a:rPr>
              <a:t>ny </a:t>
            </a:r>
            <a:r>
              <a:rPr lang="en-US" sz="2400" dirty="0">
                <a:latin typeface="Calibri" panose="020F0502020204030204" pitchFamily="34" charset="0"/>
                <a:ea typeface="Calibri" panose="020F0502020204030204" pitchFamily="34" charset="0"/>
                <a:cs typeface="Times New Roman" panose="02020603050405020304" pitchFamily="18" charset="0"/>
              </a:rPr>
              <a:t>S</a:t>
            </a:r>
            <a:r>
              <a:rPr lang="en-US" sz="2400" dirty="0">
                <a:effectLst/>
                <a:latin typeface="Calibri" panose="020F0502020204030204" pitchFamily="34" charset="0"/>
                <a:ea typeface="Calibri" panose="020F0502020204030204" pitchFamily="34" charset="0"/>
                <a:cs typeface="Times New Roman" panose="02020603050405020304" pitchFamily="18" charset="0"/>
              </a:rPr>
              <a:t>ocial </a:t>
            </a:r>
            <a:r>
              <a:rPr lang="en-US" sz="2400" dirty="0">
                <a:latin typeface="Calibri" panose="020F0502020204030204" pitchFamily="34" charset="0"/>
                <a:ea typeface="Calibri" panose="020F0502020204030204" pitchFamily="34" charset="0"/>
                <a:cs typeface="Times New Roman" panose="02020603050405020304" pitchFamily="18" charset="0"/>
              </a:rPr>
              <a:t>M</a:t>
            </a:r>
            <a:r>
              <a:rPr lang="en-US" sz="2400" dirty="0">
                <a:effectLst/>
                <a:latin typeface="Calibri" panose="020F0502020204030204" pitchFamily="34" charset="0"/>
                <a:ea typeface="Calibri" panose="020F0502020204030204" pitchFamily="34" charset="0"/>
                <a:cs typeface="Times New Roman" panose="02020603050405020304" pitchFamily="18" charset="0"/>
              </a:rPr>
              <a:t>edia?</a:t>
            </a:r>
            <a:endParaRPr lang="en-US" sz="2400" dirty="0"/>
          </a:p>
        </p:txBody>
      </p:sp>
      <p:sp>
        <p:nvSpPr>
          <p:cNvPr id="3" name="Content Placeholder 2">
            <a:extLst>
              <a:ext uri="{FF2B5EF4-FFF2-40B4-BE49-F238E27FC236}">
                <a16:creationId xmlns:a16="http://schemas.microsoft.com/office/drawing/2014/main" id="{0129DE2C-7557-413B-BFF3-906F8FDA0690}"/>
              </a:ext>
            </a:extLst>
          </p:cNvPr>
          <p:cNvSpPr>
            <a:spLocks noGrp="1"/>
          </p:cNvSpPr>
          <p:nvPr>
            <p:ph idx="1"/>
          </p:nvPr>
        </p:nvSpPr>
        <p:spPr/>
        <p:txBody>
          <a:bodyPr/>
          <a:lstStyle/>
          <a:p>
            <a:pPr marL="0" marR="0">
              <a:lnSpc>
                <a:spcPct val="107000"/>
              </a:lnSpc>
              <a:spcBef>
                <a:spcPts val="0"/>
              </a:spcBef>
              <a:spcAft>
                <a:spcPts val="800"/>
              </a:spcAft>
            </a:pP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Even </a:t>
            </a:r>
            <a:r>
              <a:rPr lang="en-US" sz="2800" dirty="0">
                <a:effectLst/>
                <a:latin typeface="Calibri" panose="020F0502020204030204" pitchFamily="34" charset="0"/>
                <a:ea typeface="Calibri" panose="020F0502020204030204" pitchFamily="34" charset="0"/>
                <a:cs typeface="Times New Roman" panose="02020603050405020304" pitchFamily="18" charset="0"/>
              </a:rPr>
              <a:t>if the social media activity is “concerted activity” for the purposes of Section 7 of the NLRA, can an employee lose protections of the Act</a:t>
            </a: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If the speech is </a:t>
            </a:r>
            <a:r>
              <a:rPr lang="en-US" sz="2800" u="sng" dirty="0">
                <a:effectLst/>
                <a:latin typeface="Calibri" panose="020F0502020204030204" pitchFamily="34" charset="0"/>
                <a:ea typeface="Calibri" panose="020F0502020204030204" pitchFamily="34" charset="0"/>
                <a:cs typeface="Times New Roman" panose="02020603050405020304" pitchFamily="18" charset="0"/>
              </a:rPr>
              <a:t>defamatory</a:t>
            </a:r>
            <a:r>
              <a:rPr lang="en-US" sz="2800" dirty="0">
                <a:effectLst/>
                <a:latin typeface="Calibri" panose="020F0502020204030204" pitchFamily="34" charset="0"/>
                <a:ea typeface="Calibri" panose="020F0502020204030204" pitchFamily="34" charset="0"/>
                <a:cs typeface="Times New Roman" panose="02020603050405020304" pitchFamily="18" charset="0"/>
              </a:rPr>
              <a:t> or </a:t>
            </a:r>
            <a:r>
              <a:rPr lang="en-US" sz="2800" u="sng" dirty="0">
                <a:effectLst/>
                <a:latin typeface="Calibri" panose="020F0502020204030204" pitchFamily="34" charset="0"/>
                <a:ea typeface="Calibri" panose="020F0502020204030204" pitchFamily="34" charset="0"/>
                <a:cs typeface="Times New Roman" panose="02020603050405020304" pitchFamily="18" charset="0"/>
              </a:rPr>
              <a:t>disparaging</a:t>
            </a:r>
            <a:r>
              <a:rPr lang="en-US" sz="2800" dirty="0">
                <a:effectLst/>
                <a:latin typeface="Calibri" panose="020F0502020204030204" pitchFamily="34" charset="0"/>
                <a:ea typeface="Calibri" panose="020F0502020204030204" pitchFamily="34" charset="0"/>
                <a:cs typeface="Times New Roman" panose="02020603050405020304" pitchFamily="18" charset="0"/>
              </a:rPr>
              <a:t> the employee may lose statutory protection.</a:t>
            </a:r>
          </a:p>
          <a:p>
            <a:endParaRPr lang="en-US" dirty="0"/>
          </a:p>
        </p:txBody>
      </p:sp>
    </p:spTree>
    <p:extLst>
      <p:ext uri="{BB962C8B-B14F-4D97-AF65-F5344CB8AC3E}">
        <p14:creationId xmlns:p14="http://schemas.microsoft.com/office/powerpoint/2010/main" val="4018333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latin typeface="Calibri" panose="020F0502020204030204" pitchFamily="34" charset="0"/>
                <a:ea typeface="Calibri" panose="020F0502020204030204" pitchFamily="34" charset="0"/>
                <a:cs typeface="Times New Roman" panose="02020603050405020304" pitchFamily="18" charset="0"/>
              </a:rPr>
              <a:t>What are the differences between private and public employment as to speech?</a:t>
            </a:r>
            <a:r>
              <a:rPr lang="en-US" sz="3200" dirty="0">
                <a:latin typeface="Calibri" panose="020F0502020204030204" pitchFamily="34" charset="0"/>
                <a:ea typeface="Calibri" panose="020F0502020204030204" pitchFamily="34" charset="0"/>
                <a:cs typeface="Times New Roman" panose="02020603050405020304" pitchFamily="18" charset="0"/>
              </a:rPr>
              <a:t/>
            </a:r>
            <a:br>
              <a:rPr lang="en-US" sz="32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602018" y="948362"/>
            <a:ext cx="11038117" cy="5394960"/>
          </a:xfrm>
        </p:spPr>
        <p:txBody>
          <a:bodyPr/>
          <a:lstStyle/>
          <a:p>
            <a:pPr>
              <a:lnSpc>
                <a:spcPct val="107000"/>
              </a:lnSpc>
              <a:spcBef>
                <a:spcPts val="0"/>
              </a:spcBef>
              <a:spcAft>
                <a:spcPts val="800"/>
              </a:spcAft>
            </a:pPr>
            <a:endParaRPr lang="en-US" sz="12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1) The public employee must take into account the public interest in his or her statement, while the private employer must be wary not to take action against their employees’ interest in the terms and conditions of employment.</a:t>
            </a: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(2) The public employee does not have to examine how many people commented or participated in the discussion online for protection, while the private employee should take into account whether other employees will respond to the message.</a:t>
            </a: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(3) The entirety of this statement should be examined to determine whether the speech is protected.</a:t>
            </a: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(4) Courts balance the interest of the public employer against the employees’ interest, however, that may not be the case in the private sector.</a:t>
            </a:r>
          </a:p>
          <a:p>
            <a:endParaRPr lang="en-US" dirty="0"/>
          </a:p>
        </p:txBody>
      </p:sp>
    </p:spTree>
    <p:extLst>
      <p:ext uri="{BB962C8B-B14F-4D97-AF65-F5344CB8AC3E}">
        <p14:creationId xmlns:p14="http://schemas.microsoft.com/office/powerpoint/2010/main" val="406690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75514" y="116114"/>
            <a:ext cx="8169093" cy="722086"/>
          </a:xfrm>
        </p:spPr>
        <p:txBody>
          <a:bodyPr>
            <a:noAutofit/>
          </a:bodyPr>
          <a:lstStyle/>
          <a:p>
            <a:pPr algn="ctr"/>
            <a:r>
              <a:rPr lang="en-US" sz="4800" dirty="0"/>
              <a:t>Disclaimer</a:t>
            </a:r>
          </a:p>
        </p:txBody>
      </p:sp>
      <p:sp>
        <p:nvSpPr>
          <p:cNvPr id="5" name="Content Placeholder 4"/>
          <p:cNvSpPr>
            <a:spLocks noGrp="1"/>
          </p:cNvSpPr>
          <p:nvPr>
            <p:ph idx="1"/>
          </p:nvPr>
        </p:nvSpPr>
        <p:spPr>
          <a:xfrm>
            <a:off x="1724025" y="1074057"/>
            <a:ext cx="8743950" cy="5181600"/>
          </a:xfrm>
        </p:spPr>
        <p:txBody>
          <a:bodyPr>
            <a:normAutofit fontScale="47500" lnSpcReduction="20000"/>
          </a:bodyPr>
          <a:lstStyle/>
          <a:p>
            <a:r>
              <a:rPr lang="en-US" sz="6100" i="1" dirty="0"/>
              <a:t>The materials contained in this presentation were created by Laddey, Clark &amp; Ryan, LLP, for informational purposes only and are not intended and should not be construed as a substitute for legal advice.</a:t>
            </a:r>
          </a:p>
          <a:p>
            <a:r>
              <a:rPr lang="en-US" sz="6100" i="1" dirty="0"/>
              <a:t>This seminar is not intended to create an attorney-client relationship between you and Laddey, Clark &amp; Ryan, LLP.  </a:t>
            </a:r>
          </a:p>
          <a:p>
            <a:r>
              <a:rPr lang="en-US" sz="6100" i="1" dirty="0"/>
              <a:t>This seminar is not intended to serve as an advertisement or solicitation.</a:t>
            </a:r>
          </a:p>
          <a:p>
            <a:r>
              <a:rPr lang="en-US" sz="6100" i="1" dirty="0"/>
              <a:t>All materials in this seminar are copyrighted © 2021 Laddey, Clark &amp; Ryan, LLP. </a:t>
            </a:r>
          </a:p>
          <a:p>
            <a:r>
              <a:rPr lang="en-US" sz="6100" i="1" dirty="0"/>
              <a:t>The reproduction of any materials contained in this seminar without the permission of Laddey, Clark &amp; Ryan, LLP, is prohibited.</a:t>
            </a:r>
          </a:p>
          <a:p>
            <a:endParaRPr lang="en-US" dirty="0"/>
          </a:p>
        </p:txBody>
      </p:sp>
    </p:spTree>
    <p:extLst>
      <p:ext uri="{BB962C8B-B14F-4D97-AF65-F5344CB8AC3E}">
        <p14:creationId xmlns:p14="http://schemas.microsoft.com/office/powerpoint/2010/main" val="1650026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0C46A-68EE-4367-870E-17AAD3A2E0D8}"/>
              </a:ext>
            </a:extLst>
          </p:cNvPr>
          <p:cNvSpPr>
            <a:spLocks noGrp="1"/>
          </p:cNvSpPr>
          <p:nvPr>
            <p:ph type="title"/>
          </p:nvPr>
        </p:nvSpPr>
        <p:spPr/>
        <p:txBody>
          <a:bodyPr>
            <a:normAutofit fontScale="90000"/>
          </a:bodyPr>
          <a:lstStyle/>
          <a:p>
            <a:pPr algn="ctr"/>
            <a:r>
              <a:rPr lang="en-US" sz="3600" dirty="0">
                <a:effectLst/>
                <a:latin typeface="Calibri" panose="020F0502020204030204" pitchFamily="34" charset="0"/>
                <a:ea typeface="Calibri" panose="020F0502020204030204" pitchFamily="34" charset="0"/>
                <a:cs typeface="Times New Roman" panose="02020603050405020304" pitchFamily="18" charset="0"/>
              </a:rPr>
              <a:t>Workplace Harassment and Protected </a:t>
            </a:r>
            <a:r>
              <a:rPr lang="en-US" sz="3600" dirty="0">
                <a:latin typeface="Calibri" panose="020F0502020204030204" pitchFamily="34" charset="0"/>
                <a:ea typeface="Calibri" panose="020F0502020204030204" pitchFamily="34" charset="0"/>
                <a:cs typeface="Times New Roman" panose="02020603050405020304" pitchFamily="18" charset="0"/>
              </a:rPr>
              <a:t>S</a:t>
            </a:r>
            <a:r>
              <a:rPr lang="en-US" sz="3600" dirty="0">
                <a:effectLst/>
                <a:latin typeface="Calibri" panose="020F0502020204030204" pitchFamily="34" charset="0"/>
                <a:ea typeface="Calibri" panose="020F0502020204030204" pitchFamily="34" charset="0"/>
                <a:cs typeface="Times New Roman" panose="02020603050405020304" pitchFamily="18" charset="0"/>
              </a:rPr>
              <a:t>peech?</a:t>
            </a:r>
            <a:endParaRPr lang="en-US" sz="3600" dirty="0"/>
          </a:p>
        </p:txBody>
      </p:sp>
      <p:sp>
        <p:nvSpPr>
          <p:cNvPr id="3" name="Content Placeholder 2">
            <a:extLst>
              <a:ext uri="{FF2B5EF4-FFF2-40B4-BE49-F238E27FC236}">
                <a16:creationId xmlns:a16="http://schemas.microsoft.com/office/drawing/2014/main" id="{D21D6327-E5CD-4A85-999F-EFDCFC2C6709}"/>
              </a:ext>
            </a:extLst>
          </p:cNvPr>
          <p:cNvSpPr>
            <a:spLocks noGrp="1"/>
          </p:cNvSpPr>
          <p:nvPr>
            <p:ph idx="1"/>
          </p:nvPr>
        </p:nvSpPr>
        <p:spPr/>
        <p:txBody>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Harassing speech is not protected.</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government employee speech doctrine is based on the theory that “the state has interests as an employer in regulating the speech of its employees that differ significantly from those it possesses in connection with regulation of the speech of the citizenry in general</a:t>
            </a: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u="sng" dirty="0">
                <a:effectLst/>
                <a:latin typeface="Calibri" panose="020F0502020204030204" pitchFamily="34" charset="0"/>
                <a:ea typeface="Calibri" panose="020F0502020204030204" pitchFamily="34" charset="0"/>
                <a:cs typeface="Times New Roman" panose="02020603050405020304" pitchFamily="18" charset="0"/>
              </a:rPr>
              <a:t>Pickering vs. Board of Education</a:t>
            </a:r>
            <a:r>
              <a:rPr lang="en-US" sz="2800" dirty="0">
                <a:effectLst/>
                <a:latin typeface="Calibri" panose="020F0502020204030204" pitchFamily="34" charset="0"/>
                <a:ea typeface="Calibri" panose="020F0502020204030204" pitchFamily="34" charset="0"/>
                <a:cs typeface="Times New Roman" panose="02020603050405020304" pitchFamily="18" charset="0"/>
              </a:rPr>
              <a:t>, 391 </a:t>
            </a:r>
            <a:r>
              <a:rPr lang="en-US" sz="2800" u="sng" dirty="0">
                <a:effectLst/>
                <a:latin typeface="Calibri" panose="020F0502020204030204" pitchFamily="34" charset="0"/>
                <a:ea typeface="Calibri" panose="020F0502020204030204" pitchFamily="34" charset="0"/>
                <a:cs typeface="Times New Roman" panose="02020603050405020304" pitchFamily="18" charset="0"/>
              </a:rPr>
              <a:t>U.S.</a:t>
            </a:r>
            <a:r>
              <a:rPr lang="en-US" sz="2800" dirty="0">
                <a:effectLst/>
                <a:latin typeface="Calibri" panose="020F0502020204030204" pitchFamily="34" charset="0"/>
                <a:ea typeface="Calibri" panose="020F0502020204030204" pitchFamily="34" charset="0"/>
                <a:cs typeface="Times New Roman" panose="02020603050405020304" pitchFamily="18" charset="0"/>
              </a:rPr>
              <a:t> 563 (1968)</a:t>
            </a:r>
          </a:p>
          <a:p>
            <a:endParaRPr lang="en-US" dirty="0"/>
          </a:p>
        </p:txBody>
      </p:sp>
    </p:spTree>
    <p:extLst>
      <p:ext uri="{BB962C8B-B14F-4D97-AF65-F5344CB8AC3E}">
        <p14:creationId xmlns:p14="http://schemas.microsoft.com/office/powerpoint/2010/main" val="25456919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Calibri" panose="020F0502020204030204" pitchFamily="34" charset="0"/>
                <a:ea typeface="Calibri" panose="020F0502020204030204" pitchFamily="34" charset="0"/>
                <a:cs typeface="Times New Roman" panose="02020603050405020304" pitchFamily="18" charset="0"/>
              </a:rPr>
              <a:t>Workplace Harassment and Protected Speech</a:t>
            </a:r>
            <a:r>
              <a:rPr lang="en-US" sz="3200" dirty="0" smtClean="0">
                <a:latin typeface="Calibri" panose="020F0502020204030204" pitchFamily="34" charset="0"/>
                <a:ea typeface="Calibri" panose="020F0502020204030204" pitchFamily="34" charset="0"/>
                <a:cs typeface="Times New Roman" panose="02020603050405020304" pitchFamily="18" charset="0"/>
              </a:rPr>
              <a:t>?...continued</a:t>
            </a:r>
            <a:endParaRPr lang="en-US" dirty="0"/>
          </a:p>
        </p:txBody>
      </p:sp>
      <p:sp>
        <p:nvSpPr>
          <p:cNvPr id="3" name="Content Placeholder 2"/>
          <p:cNvSpPr>
            <a:spLocks noGrp="1"/>
          </p:cNvSpPr>
          <p:nvPr>
            <p:ph idx="1"/>
          </p:nvPr>
        </p:nvSpPr>
        <p:spPr/>
        <p:txBody>
          <a:bodyPr/>
          <a:lstStyle/>
          <a:p>
            <a:pPr lvl="0">
              <a:lnSpc>
                <a:spcPct val="107000"/>
              </a:lnSpc>
              <a:spcBef>
                <a:spcPts val="0"/>
              </a:spcBef>
              <a:spcAft>
                <a:spcPts val="800"/>
              </a:spcAft>
            </a:pPr>
            <a:endParaRPr lang="en-US" sz="2800" dirty="0" smtClean="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0"/>
              </a:spcBef>
              <a:spcAft>
                <a:spcPts val="800"/>
              </a:spcAft>
            </a:pPr>
            <a:r>
              <a:rPr lang="en-US" sz="3200" dirty="0" smtClean="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t>What </a:t>
            </a:r>
            <a:r>
              <a:rPr lang="en-US" sz="3200" dirty="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t>is </a:t>
            </a:r>
            <a:r>
              <a:rPr lang="en-US" sz="3200" u="sng" dirty="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t>unprotected</a:t>
            </a:r>
            <a:r>
              <a:rPr lang="en-US" sz="3200" dirty="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t> workplace speech</a:t>
            </a:r>
            <a:r>
              <a:rPr lang="en-US" sz="3200" dirty="0" smtClean="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t>?</a:t>
            </a:r>
          </a:p>
          <a:p>
            <a:pPr lvl="0">
              <a:lnSpc>
                <a:spcPct val="107000"/>
              </a:lnSpc>
              <a:spcBef>
                <a:spcPts val="0"/>
              </a:spcBef>
              <a:spcAft>
                <a:spcPts val="800"/>
              </a:spcAft>
            </a:pPr>
            <a:endParaRPr lang="en-US" sz="3200" dirty="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0"/>
              </a:spcBef>
              <a:spcAft>
                <a:spcPts val="800"/>
              </a:spcAft>
            </a:pPr>
            <a:r>
              <a:rPr lang="en-US" sz="3200" dirty="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t>(1) quid pro quo harassment</a:t>
            </a:r>
          </a:p>
          <a:p>
            <a:pPr lvl="0">
              <a:lnSpc>
                <a:spcPct val="107000"/>
              </a:lnSpc>
              <a:spcBef>
                <a:spcPts val="0"/>
              </a:spcBef>
              <a:spcAft>
                <a:spcPts val="800"/>
              </a:spcAft>
            </a:pPr>
            <a:r>
              <a:rPr lang="en-US" sz="3200" dirty="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t>(2) Racial epithets and threats by co-workers such as fighting words and slander are all unprotected</a:t>
            </a:r>
            <a:r>
              <a:rPr lang="en-US" sz="3200" dirty="0" smtClean="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rPr>
              <a:t>.</a:t>
            </a:r>
            <a:endParaRPr lang="en-US" sz="3200" dirty="0">
              <a:solidFill>
                <a:prstClr val="black">
                  <a:lumMod val="85000"/>
                  <a:lumOff val="15000"/>
                </a:prst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4614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3288" y="1739554"/>
            <a:ext cx="8403724" cy="982944"/>
          </a:xfrm>
        </p:spPr>
        <p:txBody>
          <a:bodyPr>
            <a:normAutofit/>
          </a:bodyPr>
          <a:lstStyle/>
          <a:p>
            <a:r>
              <a:rPr lang="en-US" sz="5400" dirty="0" smtClean="0"/>
              <a:t>QUESTIONS?</a:t>
            </a:r>
            <a:endParaRPr lang="en-US" sz="5400"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285646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48344"/>
            <a:ext cx="9144000" cy="733313"/>
          </a:xfrm>
        </p:spPr>
        <p:txBody>
          <a:bodyPr>
            <a:noAutofit/>
          </a:bodyPr>
          <a:lstStyle/>
          <a:p>
            <a:pPr algn="ctr"/>
            <a:r>
              <a:rPr lang="en-US" sz="3200" dirty="0"/>
              <a:t>Connect with Laddey, Clark and Ryan, LLP</a:t>
            </a:r>
          </a:p>
        </p:txBody>
      </p:sp>
      <p:sp>
        <p:nvSpPr>
          <p:cNvPr id="8" name="Content Placeholder 7"/>
          <p:cNvSpPr>
            <a:spLocks noGrp="1"/>
          </p:cNvSpPr>
          <p:nvPr>
            <p:ph idx="1"/>
          </p:nvPr>
        </p:nvSpPr>
        <p:spPr>
          <a:xfrm>
            <a:off x="1975513" y="1081656"/>
            <a:ext cx="8278588" cy="5202004"/>
          </a:xfrm>
        </p:spPr>
        <p:txBody>
          <a:bodyPr/>
          <a:lstStyle/>
          <a:p>
            <a:endParaRPr lang="en-US" dirty="0"/>
          </a:p>
          <a:p>
            <a:endParaRPr lang="en-US" dirty="0"/>
          </a:p>
          <a:p>
            <a:endParaRPr lang="en-US" dirty="0"/>
          </a:p>
          <a:p>
            <a:endParaRPr lang="en-US" dirty="0"/>
          </a:p>
          <a:p>
            <a:endParaRPr lang="en-US" dirty="0"/>
          </a:p>
          <a:p>
            <a:endParaRPr lang="en-US" dirty="0"/>
          </a:p>
          <a:p>
            <a:endParaRPr lang="en-US" sz="1200" dirty="0"/>
          </a:p>
          <a:p>
            <a:r>
              <a:rPr lang="en-US" dirty="0"/>
              <a:t>	</a:t>
            </a:r>
            <a:r>
              <a:rPr lang="en-US" sz="2300" dirty="0"/>
              <a:t>	  Like us		     Connect with us		       Follow us</a:t>
            </a:r>
          </a:p>
        </p:txBody>
      </p:sp>
      <p:pic>
        <p:nvPicPr>
          <p:cNvPr id="103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1371" y="1660754"/>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4439" y="1660753"/>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9"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2742" y="1702935"/>
            <a:ext cx="21336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207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Topics to Be Covered</a:t>
            </a:r>
          </a:p>
        </p:txBody>
      </p:sp>
      <p:sp>
        <p:nvSpPr>
          <p:cNvPr id="3" name="Content Placeholder 2"/>
          <p:cNvSpPr>
            <a:spLocks noGrp="1"/>
          </p:cNvSpPr>
          <p:nvPr>
            <p:ph idx="1"/>
          </p:nvPr>
        </p:nvSpPr>
        <p:spPr>
          <a:xfrm>
            <a:off x="602018" y="1241128"/>
            <a:ext cx="10936265" cy="4660908"/>
          </a:xfrm>
        </p:spPr>
        <p:txBody>
          <a:bodyPr>
            <a:normAutofit/>
          </a:bodyPr>
          <a:lstStyle/>
          <a:p>
            <a:pPr marL="571500" indent="-571500">
              <a:buFont typeface="Arial" panose="020B0604020202020204" pitchFamily="34" charset="0"/>
              <a:buChar char="•"/>
            </a:pPr>
            <a:r>
              <a:rPr lang="en-US" sz="2800" dirty="0" smtClean="0"/>
              <a:t>Can an employer restrict employee speech?</a:t>
            </a:r>
          </a:p>
          <a:p>
            <a:pPr marL="571500" indent="-571500">
              <a:buFont typeface="Arial" panose="020B0604020202020204" pitchFamily="34" charset="0"/>
              <a:buChar char="•"/>
            </a:pPr>
            <a:r>
              <a:rPr lang="en-US" sz="2800" dirty="0" smtClean="0"/>
              <a:t>Is there a difference between spoken words and posting on social media?</a:t>
            </a:r>
          </a:p>
          <a:p>
            <a:pPr marL="571500" indent="-571500">
              <a:buFont typeface="Arial" panose="020B0604020202020204" pitchFamily="34" charset="0"/>
              <a:buChar char="•"/>
            </a:pPr>
            <a:r>
              <a:rPr lang="en-US" sz="2800" dirty="0" smtClean="0"/>
              <a:t>Are there differences between public and private employment concerning employee speech?</a:t>
            </a:r>
          </a:p>
          <a:p>
            <a:pPr marL="571500" indent="-571500">
              <a:buFont typeface="Arial" panose="020B0604020202020204" pitchFamily="34" charset="0"/>
              <a:buChar char="•"/>
            </a:pPr>
            <a:r>
              <a:rPr lang="en-US" sz="2800" dirty="0" smtClean="0"/>
              <a:t>Can an employer discipline an employee for inappropriate or offensive speech?</a:t>
            </a:r>
            <a:endParaRPr lang="en-US" sz="2800" dirty="0"/>
          </a:p>
          <a:p>
            <a:pPr marL="571500" indent="-571500">
              <a:buFont typeface="Arial" panose="020B0604020202020204" pitchFamily="34" charset="0"/>
              <a:buChar char="•"/>
            </a:pPr>
            <a:endParaRPr lang="en-US" sz="4200" dirty="0"/>
          </a:p>
        </p:txBody>
      </p:sp>
    </p:spTree>
    <p:extLst>
      <p:ext uri="{BB962C8B-B14F-4D97-AF65-F5344CB8AC3E}">
        <p14:creationId xmlns:p14="http://schemas.microsoft.com/office/powerpoint/2010/main" val="1956114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Key Takeaways</a:t>
            </a:r>
          </a:p>
        </p:txBody>
      </p:sp>
      <p:sp>
        <p:nvSpPr>
          <p:cNvPr id="3" name="Content Placeholder 2"/>
          <p:cNvSpPr>
            <a:spLocks noGrp="1"/>
          </p:cNvSpPr>
          <p:nvPr>
            <p:ph idx="1"/>
          </p:nvPr>
        </p:nvSpPr>
        <p:spPr>
          <a:xfrm>
            <a:off x="602018" y="1241128"/>
            <a:ext cx="10936265" cy="4660908"/>
          </a:xfrm>
        </p:spPr>
        <p:txBody>
          <a:bodyPr>
            <a:normAutofit/>
          </a:bodyPr>
          <a:lstStyle/>
          <a:p>
            <a:pPr marL="571500" indent="-571500">
              <a:buFont typeface="Arial" panose="020B0604020202020204" pitchFamily="34" charset="0"/>
              <a:buChar char="•"/>
            </a:pPr>
            <a:r>
              <a:rPr lang="en-US" sz="2800" dirty="0" smtClean="0"/>
              <a:t>Difference between public and private sectors</a:t>
            </a:r>
          </a:p>
          <a:p>
            <a:pPr marL="571500" indent="-571500">
              <a:buFont typeface="Arial" panose="020B0604020202020204" pitchFamily="34" charset="0"/>
              <a:buChar char="•"/>
            </a:pPr>
            <a:r>
              <a:rPr lang="en-US" sz="2800" dirty="0" smtClean="0"/>
              <a:t>Protected speech in:</a:t>
            </a:r>
          </a:p>
          <a:p>
            <a:r>
              <a:rPr lang="en-US" sz="2800" dirty="0"/>
              <a:t>	</a:t>
            </a:r>
            <a:r>
              <a:rPr lang="en-US" sz="2800" dirty="0" smtClean="0"/>
              <a:t>		Public Sector and Private Sector</a:t>
            </a:r>
          </a:p>
          <a:p>
            <a:pPr marL="457200" indent="-457200">
              <a:buFont typeface="Arial" panose="020B0604020202020204" pitchFamily="34" charset="0"/>
              <a:buChar char="•"/>
            </a:pPr>
            <a:r>
              <a:rPr lang="en-US" sz="2800" dirty="0" smtClean="0"/>
              <a:t>First Amendment applicability to the workplace and beyond</a:t>
            </a:r>
            <a:endParaRPr lang="en-US" sz="2800" dirty="0"/>
          </a:p>
          <a:p>
            <a:pPr marL="571500" indent="-571500">
              <a:buFont typeface="Arial" panose="020B0604020202020204" pitchFamily="34" charset="0"/>
              <a:buChar char="•"/>
            </a:pPr>
            <a:endParaRPr lang="en-US" sz="2800" dirty="0"/>
          </a:p>
          <a:p>
            <a:pPr marL="571500" indent="-571500">
              <a:buFont typeface="Arial" panose="020B0604020202020204" pitchFamily="34" charset="0"/>
              <a:buChar char="•"/>
            </a:pPr>
            <a:endParaRPr lang="en-US" sz="4200" dirty="0"/>
          </a:p>
        </p:txBody>
      </p:sp>
    </p:spTree>
    <p:extLst>
      <p:ext uri="{BB962C8B-B14F-4D97-AF65-F5344CB8AC3E}">
        <p14:creationId xmlns:p14="http://schemas.microsoft.com/office/powerpoint/2010/main" val="1298675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  </a:t>
            </a:r>
            <a:endParaRPr lang="en-US" sz="3600" dirty="0"/>
          </a:p>
        </p:txBody>
      </p:sp>
      <p:sp>
        <p:nvSpPr>
          <p:cNvPr id="3" name="Content Placeholder 2"/>
          <p:cNvSpPr>
            <a:spLocks noGrp="1"/>
          </p:cNvSpPr>
          <p:nvPr>
            <p:ph idx="1"/>
          </p:nvPr>
        </p:nvSpPr>
        <p:spPr>
          <a:xfrm>
            <a:off x="2060354" y="1033744"/>
            <a:ext cx="8278588" cy="5165074"/>
          </a:xfrm>
        </p:spPr>
        <p:txBody>
          <a:bodyPr>
            <a:normAutofit/>
          </a:bodyPr>
          <a:lstStyle/>
          <a:p>
            <a:pPr algn="ctr"/>
            <a:r>
              <a:rPr lang="en-US" sz="4800" dirty="0"/>
              <a:t>The First Amendment provides that:</a:t>
            </a:r>
          </a:p>
          <a:p>
            <a:pPr algn="ctr"/>
            <a:r>
              <a:rPr lang="en-US" sz="4800" dirty="0"/>
              <a:t>“Congress shall make no law… - abridging the freedom of speech.”</a:t>
            </a:r>
          </a:p>
          <a:p>
            <a:pPr marL="342900" indent="-342900">
              <a:buFont typeface="Arial" panose="020B0604020202020204" pitchFamily="34" charset="0"/>
              <a:buChar char="•"/>
            </a:pPr>
            <a:endParaRPr lang="en-US" sz="3600" dirty="0"/>
          </a:p>
        </p:txBody>
      </p:sp>
    </p:spTree>
    <p:extLst>
      <p:ext uri="{BB962C8B-B14F-4D97-AF65-F5344CB8AC3E}">
        <p14:creationId xmlns:p14="http://schemas.microsoft.com/office/powerpoint/2010/main" val="396766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  </a:t>
            </a:r>
            <a:endParaRPr lang="en-US" sz="3600" dirty="0"/>
          </a:p>
        </p:txBody>
      </p:sp>
      <p:sp>
        <p:nvSpPr>
          <p:cNvPr id="3" name="Content Placeholder 2"/>
          <p:cNvSpPr>
            <a:spLocks noGrp="1"/>
          </p:cNvSpPr>
          <p:nvPr>
            <p:ph idx="1"/>
          </p:nvPr>
        </p:nvSpPr>
        <p:spPr>
          <a:xfrm>
            <a:off x="1975513" y="1118586"/>
            <a:ext cx="8278588" cy="5165074"/>
          </a:xfrm>
        </p:spPr>
        <p:txBody>
          <a:bodyPr>
            <a:normAutofit/>
          </a:bodyPr>
          <a:lstStyle/>
          <a:p>
            <a:r>
              <a:rPr lang="en-US" sz="4000" dirty="0"/>
              <a:t>“Should employees be subject to discipline for what they post on social media?”</a:t>
            </a:r>
          </a:p>
          <a:p>
            <a:r>
              <a:rPr lang="en-US" sz="4000" dirty="0"/>
              <a:t>Are there First Amendment implications for an employer taking action against employee speech either during or after working hours?</a:t>
            </a:r>
          </a:p>
          <a:p>
            <a:pPr marL="342900" indent="-342900">
              <a:buFont typeface="Arial" panose="020B0604020202020204" pitchFamily="34" charset="0"/>
              <a:buChar char="•"/>
            </a:pPr>
            <a:endParaRPr lang="en-US" sz="3600" dirty="0"/>
          </a:p>
        </p:txBody>
      </p:sp>
    </p:spTree>
    <p:extLst>
      <p:ext uri="{BB962C8B-B14F-4D97-AF65-F5344CB8AC3E}">
        <p14:creationId xmlns:p14="http://schemas.microsoft.com/office/powerpoint/2010/main" val="194350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effectLst/>
                <a:latin typeface="Calibri" panose="020F0502020204030204" pitchFamily="34" charset="0"/>
                <a:ea typeface="Calibri" panose="020F0502020204030204" pitchFamily="34" charset="0"/>
                <a:cs typeface="Times New Roman" panose="02020603050405020304" pitchFamily="18" charset="0"/>
              </a:rPr>
              <a:t>Public Employment vs Private Employment</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3600" dirty="0"/>
          </a:p>
        </p:txBody>
      </p:sp>
      <p:sp>
        <p:nvSpPr>
          <p:cNvPr id="3" name="Content Placeholder 2"/>
          <p:cNvSpPr>
            <a:spLocks noGrp="1"/>
          </p:cNvSpPr>
          <p:nvPr>
            <p:ph idx="1"/>
          </p:nvPr>
        </p:nvSpPr>
        <p:spPr>
          <a:xfrm>
            <a:off x="1975513" y="1118586"/>
            <a:ext cx="8278588" cy="5165074"/>
          </a:xfrm>
        </p:spPr>
        <p:txBody>
          <a:bodyPr>
            <a:normAutofit/>
          </a:bodyPr>
          <a:lstStyle/>
          <a:p>
            <a:r>
              <a:rPr lang="en-US" u="sng" dirty="0"/>
              <a:t>Karins vs. City of Atlantic </a:t>
            </a:r>
            <a:r>
              <a:rPr lang="en-US" u="sng" dirty="0" smtClean="0"/>
              <a:t>City</a:t>
            </a:r>
            <a:r>
              <a:rPr lang="en-US" dirty="0" smtClean="0"/>
              <a:t> 152 </a:t>
            </a:r>
            <a:r>
              <a:rPr lang="en-US" u="sng" dirty="0" smtClean="0"/>
              <a:t>N.J.</a:t>
            </a:r>
            <a:r>
              <a:rPr lang="en-US" dirty="0" smtClean="0"/>
              <a:t> 532 (1998) </a:t>
            </a:r>
            <a:r>
              <a:rPr lang="en-US" dirty="0"/>
              <a:t>New Jersey Supreme Court held that:</a:t>
            </a:r>
          </a:p>
          <a:p>
            <a:r>
              <a:rPr lang="en-US" dirty="0"/>
              <a:t>(1) a racial epithet uttered by an employee is not protected by the First Amendment in a disciplinary context. </a:t>
            </a:r>
          </a:p>
          <a:p>
            <a:r>
              <a:rPr lang="en-US" dirty="0"/>
              <a:t>(2) The </a:t>
            </a:r>
            <a:r>
              <a:rPr lang="en-US" dirty="0" smtClean="0"/>
              <a:t>employer’s </a:t>
            </a:r>
            <a:r>
              <a:rPr lang="en-US" dirty="0"/>
              <a:t>rules and regulations must not be vague or overbroad to satisfy constitutional muster.</a:t>
            </a:r>
          </a:p>
          <a:p>
            <a:r>
              <a:rPr lang="en-US" dirty="0"/>
              <a:t>A statute or regulation is facially unconstitutional for vagueness if it “either forbids or requires the doing of an act in terms so vague that men of common intelligence must necessarily guess at its meaning and differ as to its application.” </a:t>
            </a:r>
            <a:r>
              <a:rPr lang="en-US" u="sng" dirty="0" err="1"/>
              <a:t>Karins</a:t>
            </a:r>
            <a:r>
              <a:rPr lang="en-US" dirty="0"/>
              <a:t>, </a:t>
            </a:r>
            <a:r>
              <a:rPr lang="en-US" dirty="0" smtClean="0"/>
              <a:t>supra.</a:t>
            </a:r>
            <a:endParaRPr lang="en-US" dirty="0"/>
          </a:p>
          <a:p>
            <a:r>
              <a:rPr lang="en-US" dirty="0"/>
              <a:t>New Jersey courts have upheld regulations concerning workplace speech and discipline imposed under rules and regulations that are </a:t>
            </a:r>
            <a:r>
              <a:rPr lang="en-US" u="sng" dirty="0"/>
              <a:t>not</a:t>
            </a:r>
            <a:r>
              <a:rPr lang="en-US" dirty="0"/>
              <a:t> vague or overbroad.</a:t>
            </a:r>
          </a:p>
          <a:p>
            <a:pPr marL="342900" indent="-342900">
              <a:buFont typeface="Arial" panose="020B0604020202020204" pitchFamily="34" charset="0"/>
              <a:buChar char="•"/>
            </a:pPr>
            <a:endParaRPr lang="en-US" sz="3600" dirty="0"/>
          </a:p>
        </p:txBody>
      </p:sp>
    </p:spTree>
    <p:extLst>
      <p:ext uri="{BB962C8B-B14F-4D97-AF65-F5344CB8AC3E}">
        <p14:creationId xmlns:p14="http://schemas.microsoft.com/office/powerpoint/2010/main" val="396341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8CF1-263B-4184-8227-45326DC62CCD}"/>
              </a:ext>
            </a:extLst>
          </p:cNvPr>
          <p:cNvSpPr>
            <a:spLocks noGrp="1"/>
          </p:cNvSpPr>
          <p:nvPr>
            <p:ph type="title"/>
          </p:nvPr>
        </p:nvSpPr>
        <p:spPr/>
        <p:txBody>
          <a:bodyPr/>
          <a:lstStyle/>
          <a:p>
            <a:r>
              <a:rPr lang="en-US" dirty="0" smtClean="0"/>
              <a:t>  </a:t>
            </a:r>
            <a:endParaRPr lang="en-US" dirty="0"/>
          </a:p>
        </p:txBody>
      </p:sp>
      <p:sp>
        <p:nvSpPr>
          <p:cNvPr id="3" name="Content Placeholder 2">
            <a:extLst>
              <a:ext uri="{FF2B5EF4-FFF2-40B4-BE49-F238E27FC236}">
                <a16:creationId xmlns:a16="http://schemas.microsoft.com/office/drawing/2014/main" id="{50CAA9D3-623C-4D27-879E-E383581B1D9D}"/>
              </a:ext>
            </a:extLst>
          </p:cNvPr>
          <p:cNvSpPr>
            <a:spLocks noGrp="1"/>
          </p:cNvSpPr>
          <p:nvPr>
            <p:ph idx="1"/>
          </p:nvPr>
        </p:nvSpPr>
        <p:spPr>
          <a:xfrm>
            <a:off x="602018" y="1828800"/>
            <a:ext cx="11038117" cy="4454861"/>
          </a:xfrm>
        </p:spPr>
        <p:txBody>
          <a:bodyPr/>
          <a:lstStyle/>
          <a:p>
            <a:pPr algn="ctr"/>
            <a:r>
              <a:rPr lang="en-US" sz="4800" dirty="0">
                <a:effectLst/>
                <a:latin typeface="Calibri" panose="020F0502020204030204" pitchFamily="34" charset="0"/>
                <a:ea typeface="Calibri" panose="020F0502020204030204" pitchFamily="34" charset="0"/>
                <a:cs typeface="Times New Roman" panose="02020603050405020304" pitchFamily="18" charset="0"/>
              </a:rPr>
              <a:t>Generally, courts have allowed the government more leeway in regulating conduct-related speech rather than prohibiting speech itself.</a:t>
            </a:r>
          </a:p>
          <a:p>
            <a:endParaRPr lang="en-US" dirty="0"/>
          </a:p>
        </p:txBody>
      </p:sp>
    </p:spTree>
    <p:extLst>
      <p:ext uri="{BB962C8B-B14F-4D97-AF65-F5344CB8AC3E}">
        <p14:creationId xmlns:p14="http://schemas.microsoft.com/office/powerpoint/2010/main" val="3287515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E8CD0-9381-401B-A9C1-6656E39BFC23}"/>
              </a:ext>
            </a:extLst>
          </p:cNvPr>
          <p:cNvSpPr>
            <a:spLocks noGrp="1"/>
          </p:cNvSpPr>
          <p:nvPr>
            <p:ph type="title"/>
          </p:nvPr>
        </p:nvSpPr>
        <p:spPr/>
        <p:txBody>
          <a:bodyPr/>
          <a:lstStyle/>
          <a:p>
            <a:r>
              <a:rPr lang="en-US" dirty="0" smtClean="0"/>
              <a:t>  </a:t>
            </a:r>
            <a:endParaRPr lang="en-US" dirty="0"/>
          </a:p>
        </p:txBody>
      </p:sp>
      <p:sp>
        <p:nvSpPr>
          <p:cNvPr id="3" name="Content Placeholder 2">
            <a:extLst>
              <a:ext uri="{FF2B5EF4-FFF2-40B4-BE49-F238E27FC236}">
                <a16:creationId xmlns:a16="http://schemas.microsoft.com/office/drawing/2014/main" id="{5CD40A0B-A639-4D4A-A277-831D72B57A65}"/>
              </a:ext>
            </a:extLst>
          </p:cNvPr>
          <p:cNvSpPr>
            <a:spLocks noGrp="1"/>
          </p:cNvSpPr>
          <p:nvPr>
            <p:ph idx="1"/>
          </p:nvPr>
        </p:nvSpPr>
        <p:spPr/>
        <p:txBody>
          <a:bodyPr/>
          <a:lstStyle/>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Where a </a:t>
            </a:r>
            <a:r>
              <a:rPr lang="en-US" u="sng" dirty="0">
                <a:effectLst/>
                <a:latin typeface="Calibri" panose="020F0502020204030204" pitchFamily="34" charset="0"/>
                <a:ea typeface="Calibri" panose="020F0502020204030204" pitchFamily="34" charset="0"/>
                <a:cs typeface="Times New Roman" panose="02020603050405020304" pitchFamily="18" charset="0"/>
              </a:rPr>
              <a:t>public employee</a:t>
            </a:r>
            <a:r>
              <a:rPr lang="en-US" dirty="0">
                <a:effectLst/>
                <a:latin typeface="Calibri" panose="020F0502020204030204" pitchFamily="34" charset="0"/>
                <a:ea typeface="Calibri" panose="020F0502020204030204" pitchFamily="34" charset="0"/>
                <a:cs typeface="Times New Roman" panose="02020603050405020304" pitchFamily="18" charset="0"/>
              </a:rPr>
              <a:t> speaks as a citizen on a matter of public concern, the government must demonstrate an adequate justification for treating the employee differently than the general public based upon its needs as an employer</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Balancing the interests of the employee as a citizen in commenting upon matters of public concern against:</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 the interests of the public employer in promoting the efficiency of the public services it performs through its employees.</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A public employer is not required “to allow events to unfold to the extent that the disruption of the office and disruption of working relationships is manifest before taking action.”</a:t>
            </a:r>
          </a:p>
          <a:p>
            <a:pPr marL="0" marR="0">
              <a:lnSpc>
                <a:spcPct val="107000"/>
              </a:lnSpc>
              <a:spcBef>
                <a:spcPts val="0"/>
              </a:spcBef>
              <a:spcAft>
                <a:spcPts val="800"/>
              </a:spcAft>
            </a:pPr>
            <a:r>
              <a:rPr lang="en-US" u="sng" dirty="0">
                <a:effectLst/>
                <a:latin typeface="Calibri" panose="020F0502020204030204" pitchFamily="34" charset="0"/>
                <a:ea typeface="Calibri" panose="020F0502020204030204" pitchFamily="34" charset="0"/>
                <a:cs typeface="Times New Roman" panose="02020603050405020304" pitchFamily="18" charset="0"/>
              </a:rPr>
              <a:t>Connick vs. Myers</a:t>
            </a:r>
            <a:r>
              <a:rPr lang="en-US" dirty="0">
                <a:effectLst/>
                <a:latin typeface="Calibri" panose="020F0502020204030204" pitchFamily="34" charset="0"/>
                <a:ea typeface="Calibri" panose="020F0502020204030204" pitchFamily="34" charset="0"/>
                <a:cs typeface="Times New Roman" panose="02020603050405020304" pitchFamily="18" charset="0"/>
              </a:rPr>
              <a:t>, 461 </a:t>
            </a:r>
            <a:r>
              <a:rPr lang="en-US" u="sng" dirty="0">
                <a:effectLst/>
                <a:latin typeface="Calibri" panose="020F0502020204030204" pitchFamily="34" charset="0"/>
                <a:ea typeface="Calibri" panose="020F0502020204030204" pitchFamily="34" charset="0"/>
                <a:cs typeface="Times New Roman" panose="02020603050405020304" pitchFamily="18" charset="0"/>
              </a:rPr>
              <a:t>U.S.</a:t>
            </a:r>
            <a:r>
              <a:rPr lang="en-US" dirty="0">
                <a:effectLst/>
                <a:latin typeface="Calibri" panose="020F0502020204030204" pitchFamily="34" charset="0"/>
                <a:ea typeface="Calibri" panose="020F0502020204030204" pitchFamily="34" charset="0"/>
                <a:cs typeface="Times New Roman" panose="02020603050405020304" pitchFamily="18" charset="0"/>
              </a:rPr>
              <a:t> 138, 152 (1983)</a:t>
            </a:r>
          </a:p>
          <a:p>
            <a:endParaRPr lang="en-US" dirty="0"/>
          </a:p>
        </p:txBody>
      </p:sp>
    </p:spTree>
    <p:extLst>
      <p:ext uri="{BB962C8B-B14F-4D97-AF65-F5344CB8AC3E}">
        <p14:creationId xmlns:p14="http://schemas.microsoft.com/office/powerpoint/2010/main" val="929794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2646</TotalTime>
  <Words>1546</Words>
  <Application>Microsoft Office PowerPoint</Application>
  <PresentationFormat>Widescreen</PresentationFormat>
  <Paragraphs>120</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Minion Pro</vt:lpstr>
      <vt:lpstr>Times New Roman</vt:lpstr>
      <vt:lpstr>1_Office Theme</vt:lpstr>
      <vt:lpstr>PowerPoint Presentation</vt:lpstr>
      <vt:lpstr>Disclaimer</vt:lpstr>
      <vt:lpstr>Topics to Be Covered</vt:lpstr>
      <vt:lpstr>Key Takeaways</vt:lpstr>
      <vt:lpstr>  </vt:lpstr>
      <vt:lpstr>  </vt:lpstr>
      <vt:lpstr>Public Employment vs Private Employment </vt:lpstr>
      <vt:lpstr>  </vt:lpstr>
      <vt:lpstr>  </vt:lpstr>
      <vt:lpstr>  </vt:lpstr>
      <vt:lpstr>  </vt:lpstr>
      <vt:lpstr>  </vt:lpstr>
      <vt:lpstr>What is Protected Speech?</vt:lpstr>
      <vt:lpstr>  </vt:lpstr>
      <vt:lpstr>  </vt:lpstr>
      <vt:lpstr>Public and Private Employment Differences</vt:lpstr>
      <vt:lpstr>Public and Private Employment Differences…continued</vt:lpstr>
      <vt:lpstr>Can Employee Handbooks Prohibit Employees From Using Any Social Media?</vt:lpstr>
      <vt:lpstr>What are the differences between private and public employment as to speech? </vt:lpstr>
      <vt:lpstr>Workplace Harassment and Protected Speech?</vt:lpstr>
      <vt:lpstr>Workplace Harassment and Protected Speech?...continued</vt:lpstr>
      <vt:lpstr>QUESTIONS?</vt:lpstr>
      <vt:lpstr>Connect with Laddey, Clark and Ryan, LLP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Charlee L. Gee</dc:creator>
  <cp:lastModifiedBy>Kristin R. Roughgarden</cp:lastModifiedBy>
  <cp:revision>161</cp:revision>
  <cp:lastPrinted>2021-03-31T13:48:42Z</cp:lastPrinted>
  <dcterms:created xsi:type="dcterms:W3CDTF">2019-04-16T21:05:08Z</dcterms:created>
  <dcterms:modified xsi:type="dcterms:W3CDTF">2021-03-31T13:48:43Z</dcterms:modified>
</cp:coreProperties>
</file>